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3"/>
  </p:sldMasterIdLst>
  <p:notesMasterIdLst>
    <p:notesMasterId r:id="rId23"/>
  </p:notesMasterIdLst>
  <p:sldIdLst>
    <p:sldId id="256" r:id="rId4"/>
    <p:sldId id="257" r:id="rId5"/>
    <p:sldId id="258" r:id="rId6"/>
    <p:sldId id="259" r:id="rId7"/>
    <p:sldId id="260" r:id="rId8"/>
    <p:sldId id="261" r:id="rId9"/>
    <p:sldId id="262" r:id="rId10"/>
    <p:sldId id="271" r:id="rId11"/>
    <p:sldId id="263" r:id="rId12"/>
    <p:sldId id="270" r:id="rId13"/>
    <p:sldId id="264" r:id="rId14"/>
    <p:sldId id="267" r:id="rId15"/>
    <p:sldId id="268" r:id="rId16"/>
    <p:sldId id="269" r:id="rId17"/>
    <p:sldId id="272" r:id="rId18"/>
    <p:sldId id="274" r:id="rId19"/>
    <p:sldId id="273" r:id="rId20"/>
    <p:sldId id="265" r:id="rId21"/>
    <p:sldId id="26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onsolas" panose="020B0609020204030204" pitchFamily="49" charset="0"/>
      <p:regular r:id="rId28"/>
      <p:bold r:id="rId29"/>
      <p:italic r:id="rId30"/>
      <p:boldItalic r:id="rId31"/>
    </p:embeddedFont>
    <p:embeddedFont>
      <p:font typeface="Inter"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4bOdoHgDqVK5T9jFlEp92lL5q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0C149-881C-4253-BAB1-6575E07FA1A2}" v="22" dt="2022-10-17T00:36:52.875"/>
  </p1510:revLst>
</p1510:revInfo>
</file>

<file path=ppt/tableStyles.xml><?xml version="1.0" encoding="utf-8"?>
<a:tblStyleLst xmlns:a="http://schemas.openxmlformats.org/drawingml/2006/main" def="{02B9A39D-F01C-4A56-A0C7-06296AA039E4}">
  <a:tblStyle styleId="{02B9A39D-F01C-4A56-A0C7-06296AA039E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ACACD"/>
          </a:solidFill>
        </a:fill>
      </a:tcStyle>
    </a:band1H>
    <a:band2H>
      <a:tcTxStyle/>
      <a:tcStyle>
        <a:tcBdr/>
      </a:tcStyle>
    </a:band2H>
    <a:band1V>
      <a:tcTxStyle/>
      <a:tcStyle>
        <a:tcBdr/>
        <a:fill>
          <a:solidFill>
            <a:srgbClr val="CACACD"/>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microsoft.com/office/2016/11/relationships/changesInfo" Target="changesInfos/changesInfo1.xml"/><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ewis" userId="949edbca-fd89-46e5-8ac7-c22c8064b50f" providerId="ADAL" clId="{4D80C149-881C-4253-BAB1-6575E07FA1A2}"/>
    <pc:docChg chg="undo custSel addSld delSld modSld sldOrd">
      <pc:chgData name="Matt Lewis" userId="949edbca-fd89-46e5-8ac7-c22c8064b50f" providerId="ADAL" clId="{4D80C149-881C-4253-BAB1-6575E07FA1A2}" dt="2022-10-17T00:43:25.015" v="3217" actId="5793"/>
      <pc:docMkLst>
        <pc:docMk/>
      </pc:docMkLst>
      <pc:sldChg chg="modSp mod">
        <pc:chgData name="Matt Lewis" userId="949edbca-fd89-46e5-8ac7-c22c8064b50f" providerId="ADAL" clId="{4D80C149-881C-4253-BAB1-6575E07FA1A2}" dt="2022-10-17T00:26:00.332" v="2051" actId="13926"/>
        <pc:sldMkLst>
          <pc:docMk/>
          <pc:sldMk cId="0" sldId="257"/>
        </pc:sldMkLst>
        <pc:spChg chg="mod">
          <ac:chgData name="Matt Lewis" userId="949edbca-fd89-46e5-8ac7-c22c8064b50f" providerId="ADAL" clId="{4D80C149-881C-4253-BAB1-6575E07FA1A2}" dt="2022-10-17T00:26:00.332" v="2051" actId="13926"/>
          <ac:spMkLst>
            <pc:docMk/>
            <pc:sldMk cId="0" sldId="257"/>
            <ac:spMk id="60" creationId="{00000000-0000-0000-0000-000000000000}"/>
          </ac:spMkLst>
        </pc:spChg>
      </pc:sldChg>
      <pc:sldChg chg="modSp mod">
        <pc:chgData name="Matt Lewis" userId="949edbca-fd89-46e5-8ac7-c22c8064b50f" providerId="ADAL" clId="{4D80C149-881C-4253-BAB1-6575E07FA1A2}" dt="2022-10-17T00:27:05.772" v="2057" actId="20577"/>
        <pc:sldMkLst>
          <pc:docMk/>
          <pc:sldMk cId="0" sldId="262"/>
        </pc:sldMkLst>
        <pc:spChg chg="mod">
          <ac:chgData name="Matt Lewis" userId="949edbca-fd89-46e5-8ac7-c22c8064b50f" providerId="ADAL" clId="{4D80C149-881C-4253-BAB1-6575E07FA1A2}" dt="2022-10-17T00:27:05.772" v="2057" actId="20577"/>
          <ac:spMkLst>
            <pc:docMk/>
            <pc:sldMk cId="0" sldId="262"/>
            <ac:spMk id="116" creationId="{00000000-0000-0000-0000-000000000000}"/>
          </ac:spMkLst>
        </pc:spChg>
      </pc:sldChg>
      <pc:sldChg chg="addSp delSp modSp mod modNotes">
        <pc:chgData name="Matt Lewis" userId="949edbca-fd89-46e5-8ac7-c22c8064b50f" providerId="ADAL" clId="{4D80C149-881C-4253-BAB1-6575E07FA1A2}" dt="2022-10-16T05:22:51.352" v="183" actId="20577"/>
        <pc:sldMkLst>
          <pc:docMk/>
          <pc:sldMk cId="0" sldId="264"/>
        </pc:sldMkLst>
        <pc:graphicFrameChg chg="add del mod">
          <ac:chgData name="Matt Lewis" userId="949edbca-fd89-46e5-8ac7-c22c8064b50f" providerId="ADAL" clId="{4D80C149-881C-4253-BAB1-6575E07FA1A2}" dt="2022-10-16T05:16:54.910" v="3"/>
          <ac:graphicFrameMkLst>
            <pc:docMk/>
            <pc:sldMk cId="0" sldId="264"/>
            <ac:graphicFrameMk id="2" creationId="{2B7CF2EB-DCB9-6405-F69F-6228ECE6226C}"/>
          </ac:graphicFrameMkLst>
        </pc:graphicFrameChg>
        <pc:graphicFrameChg chg="add mod modGraphic">
          <ac:chgData name="Matt Lewis" userId="949edbca-fd89-46e5-8ac7-c22c8064b50f" providerId="ADAL" clId="{4D80C149-881C-4253-BAB1-6575E07FA1A2}" dt="2022-10-16T05:22:51.352" v="183" actId="20577"/>
          <ac:graphicFrameMkLst>
            <pc:docMk/>
            <pc:sldMk cId="0" sldId="264"/>
            <ac:graphicFrameMk id="3" creationId="{3BFDC6E0-173E-61E3-9087-348BCA296735}"/>
          </ac:graphicFrameMkLst>
        </pc:graphicFrameChg>
        <pc:picChg chg="add del mod">
          <ac:chgData name="Matt Lewis" userId="949edbca-fd89-46e5-8ac7-c22c8064b50f" providerId="ADAL" clId="{4D80C149-881C-4253-BAB1-6575E07FA1A2}" dt="2022-10-16T05:20:01.396" v="87" actId="478"/>
          <ac:picMkLst>
            <pc:docMk/>
            <pc:sldMk cId="0" sldId="264"/>
            <ac:picMk id="5" creationId="{B3E87925-1458-F196-FE6F-9E7A68917134}"/>
          </ac:picMkLst>
        </pc:picChg>
        <pc:picChg chg="add del mod">
          <ac:chgData name="Matt Lewis" userId="949edbca-fd89-46e5-8ac7-c22c8064b50f" providerId="ADAL" clId="{4D80C149-881C-4253-BAB1-6575E07FA1A2}" dt="2022-10-16T05:20:03.652" v="88" actId="478"/>
          <ac:picMkLst>
            <pc:docMk/>
            <pc:sldMk cId="0" sldId="264"/>
            <ac:picMk id="7" creationId="{181D5D43-F0EF-8A21-E4EA-417FECDA36EC}"/>
          </ac:picMkLst>
        </pc:picChg>
        <pc:picChg chg="add del mod">
          <ac:chgData name="Matt Lewis" userId="949edbca-fd89-46e5-8ac7-c22c8064b50f" providerId="ADAL" clId="{4D80C149-881C-4253-BAB1-6575E07FA1A2}" dt="2022-10-16T05:19:59.939" v="86" actId="478"/>
          <ac:picMkLst>
            <pc:docMk/>
            <pc:sldMk cId="0" sldId="264"/>
            <ac:picMk id="8" creationId="{5E057162-3C2B-9BC4-546B-1E29BBCE5FE7}"/>
          </ac:picMkLst>
        </pc:picChg>
      </pc:sldChg>
      <pc:sldChg chg="modSp mod">
        <pc:chgData name="Matt Lewis" userId="949edbca-fd89-46e5-8ac7-c22c8064b50f" providerId="ADAL" clId="{4D80C149-881C-4253-BAB1-6575E07FA1A2}" dt="2022-10-17T00:30:25.196" v="2135" actId="20577"/>
        <pc:sldMkLst>
          <pc:docMk/>
          <pc:sldMk cId="0" sldId="265"/>
        </pc:sldMkLst>
        <pc:spChg chg="mod">
          <ac:chgData name="Matt Lewis" userId="949edbca-fd89-46e5-8ac7-c22c8064b50f" providerId="ADAL" clId="{4D80C149-881C-4253-BAB1-6575E07FA1A2}" dt="2022-10-17T00:30:25.196" v="2135" actId="20577"/>
          <ac:spMkLst>
            <pc:docMk/>
            <pc:sldMk cId="0" sldId="265"/>
            <ac:spMk id="139" creationId="{00000000-0000-0000-0000-000000000000}"/>
          </ac:spMkLst>
        </pc:spChg>
      </pc:sldChg>
      <pc:sldChg chg="addSp delSp modSp add mod">
        <pc:chgData name="Matt Lewis" userId="949edbca-fd89-46e5-8ac7-c22c8064b50f" providerId="ADAL" clId="{4D80C149-881C-4253-BAB1-6575E07FA1A2}" dt="2022-10-17T00:13:48.504" v="1395" actId="20577"/>
        <pc:sldMkLst>
          <pc:docMk/>
          <pc:sldMk cId="3938824494" sldId="267"/>
        </pc:sldMkLst>
        <pc:spChg chg="mod">
          <ac:chgData name="Matt Lewis" userId="949edbca-fd89-46e5-8ac7-c22c8064b50f" providerId="ADAL" clId="{4D80C149-881C-4253-BAB1-6575E07FA1A2}" dt="2022-10-17T00:13:48.504" v="1395" actId="20577"/>
          <ac:spMkLst>
            <pc:docMk/>
            <pc:sldMk cId="3938824494" sldId="267"/>
            <ac:spMk id="131" creationId="{00000000-0000-0000-0000-000000000000}"/>
          </ac:spMkLst>
        </pc:spChg>
        <pc:graphicFrameChg chg="add del mod">
          <ac:chgData name="Matt Lewis" userId="949edbca-fd89-46e5-8ac7-c22c8064b50f" providerId="ADAL" clId="{4D80C149-881C-4253-BAB1-6575E07FA1A2}" dt="2022-10-16T05:23:41.697" v="187"/>
          <ac:graphicFrameMkLst>
            <pc:docMk/>
            <pc:sldMk cId="3938824494" sldId="267"/>
            <ac:graphicFrameMk id="2" creationId="{8C2B847D-CDE6-1B1D-D44F-15DC27C0DF05}"/>
          </ac:graphicFrameMkLst>
        </pc:graphicFrameChg>
        <pc:graphicFrameChg chg="del">
          <ac:chgData name="Matt Lewis" userId="949edbca-fd89-46e5-8ac7-c22c8064b50f" providerId="ADAL" clId="{4D80C149-881C-4253-BAB1-6575E07FA1A2}" dt="2022-10-16T05:23:08.278" v="185" actId="478"/>
          <ac:graphicFrameMkLst>
            <pc:docMk/>
            <pc:sldMk cId="3938824494" sldId="267"/>
            <ac:graphicFrameMk id="3" creationId="{3BFDC6E0-173E-61E3-9087-348BCA296735}"/>
          </ac:graphicFrameMkLst>
        </pc:graphicFrameChg>
        <pc:graphicFrameChg chg="add del mod">
          <ac:chgData name="Matt Lewis" userId="949edbca-fd89-46e5-8ac7-c22c8064b50f" providerId="ADAL" clId="{4D80C149-881C-4253-BAB1-6575E07FA1A2}" dt="2022-10-16T05:23:45.525" v="189"/>
          <ac:graphicFrameMkLst>
            <pc:docMk/>
            <pc:sldMk cId="3938824494" sldId="267"/>
            <ac:graphicFrameMk id="4" creationId="{A2E2FEC0-FAE4-D9B1-9A1F-01B861F90BB1}"/>
          </ac:graphicFrameMkLst>
        </pc:graphicFrameChg>
        <pc:graphicFrameChg chg="add del mod">
          <ac:chgData name="Matt Lewis" userId="949edbca-fd89-46e5-8ac7-c22c8064b50f" providerId="ADAL" clId="{4D80C149-881C-4253-BAB1-6575E07FA1A2}" dt="2022-10-16T05:23:57.555" v="191"/>
          <ac:graphicFrameMkLst>
            <pc:docMk/>
            <pc:sldMk cId="3938824494" sldId="267"/>
            <ac:graphicFrameMk id="5" creationId="{58C3C103-7FB0-C53D-E87E-CB1E1F6E7547}"/>
          </ac:graphicFrameMkLst>
        </pc:graphicFrameChg>
        <pc:graphicFrameChg chg="add del mod">
          <ac:chgData name="Matt Lewis" userId="949edbca-fd89-46e5-8ac7-c22c8064b50f" providerId="ADAL" clId="{4D80C149-881C-4253-BAB1-6575E07FA1A2}" dt="2022-10-16T05:24:23.915" v="193"/>
          <ac:graphicFrameMkLst>
            <pc:docMk/>
            <pc:sldMk cId="3938824494" sldId="267"/>
            <ac:graphicFrameMk id="6" creationId="{DE11AEF2-3896-57B6-75AE-56925E6BFAFA}"/>
          </ac:graphicFrameMkLst>
        </pc:graphicFrameChg>
        <pc:graphicFrameChg chg="add mod modGraphic">
          <ac:chgData name="Matt Lewis" userId="949edbca-fd89-46e5-8ac7-c22c8064b50f" providerId="ADAL" clId="{4D80C149-881C-4253-BAB1-6575E07FA1A2}" dt="2022-10-17T00:13:05.635" v="1389" actId="113"/>
          <ac:graphicFrameMkLst>
            <pc:docMk/>
            <pc:sldMk cId="3938824494" sldId="267"/>
            <ac:graphicFrameMk id="7" creationId="{276C0119-A115-1915-A8A2-B59B1E1D8A18}"/>
          </ac:graphicFrameMkLst>
        </pc:graphicFrameChg>
      </pc:sldChg>
      <pc:sldChg chg="addSp delSp modSp add mod">
        <pc:chgData name="Matt Lewis" userId="949edbca-fd89-46e5-8ac7-c22c8064b50f" providerId="ADAL" clId="{4D80C149-881C-4253-BAB1-6575E07FA1A2}" dt="2022-10-17T00:13:44.826" v="1393" actId="20577"/>
        <pc:sldMkLst>
          <pc:docMk/>
          <pc:sldMk cId="523106299" sldId="268"/>
        </pc:sldMkLst>
        <pc:spChg chg="mod">
          <ac:chgData name="Matt Lewis" userId="949edbca-fd89-46e5-8ac7-c22c8064b50f" providerId="ADAL" clId="{4D80C149-881C-4253-BAB1-6575E07FA1A2}" dt="2022-10-17T00:13:44.826" v="1393" actId="20577"/>
          <ac:spMkLst>
            <pc:docMk/>
            <pc:sldMk cId="523106299" sldId="268"/>
            <ac:spMk id="131" creationId="{00000000-0000-0000-0000-000000000000}"/>
          </ac:spMkLst>
        </pc:spChg>
        <pc:graphicFrameChg chg="add mod modGraphic">
          <ac:chgData name="Matt Lewis" userId="949edbca-fd89-46e5-8ac7-c22c8064b50f" providerId="ADAL" clId="{4D80C149-881C-4253-BAB1-6575E07FA1A2}" dt="2022-10-16T05:27:18.813" v="289" actId="403"/>
          <ac:graphicFrameMkLst>
            <pc:docMk/>
            <pc:sldMk cId="523106299" sldId="268"/>
            <ac:graphicFrameMk id="2" creationId="{E164CB87-07F9-A7A8-AB9A-14ABBA216789}"/>
          </ac:graphicFrameMkLst>
        </pc:graphicFrameChg>
        <pc:graphicFrameChg chg="del modGraphic">
          <ac:chgData name="Matt Lewis" userId="949edbca-fd89-46e5-8ac7-c22c8064b50f" providerId="ADAL" clId="{4D80C149-881C-4253-BAB1-6575E07FA1A2}" dt="2022-10-16T05:25:25.884" v="259" actId="478"/>
          <ac:graphicFrameMkLst>
            <pc:docMk/>
            <pc:sldMk cId="523106299" sldId="268"/>
            <ac:graphicFrameMk id="7" creationId="{276C0119-A115-1915-A8A2-B59B1E1D8A18}"/>
          </ac:graphicFrameMkLst>
        </pc:graphicFrameChg>
      </pc:sldChg>
      <pc:sldChg chg="addSp delSp modSp add mod ord chgLayout">
        <pc:chgData name="Matt Lewis" userId="949edbca-fd89-46e5-8ac7-c22c8064b50f" providerId="ADAL" clId="{4D80C149-881C-4253-BAB1-6575E07FA1A2}" dt="2022-10-17T00:16:46.221" v="1699" actId="20577"/>
        <pc:sldMkLst>
          <pc:docMk/>
          <pc:sldMk cId="3825647351" sldId="269"/>
        </pc:sldMkLst>
        <pc:spChg chg="add mod ord">
          <ac:chgData name="Matt Lewis" userId="949edbca-fd89-46e5-8ac7-c22c8064b50f" providerId="ADAL" clId="{4D80C149-881C-4253-BAB1-6575E07FA1A2}" dt="2022-10-17T00:16:46.221" v="1699" actId="20577"/>
          <ac:spMkLst>
            <pc:docMk/>
            <pc:sldMk cId="3825647351" sldId="269"/>
            <ac:spMk id="2" creationId="{C6DB0B0D-BB03-B769-B8F0-BACBFE013CC6}"/>
          </ac:spMkLst>
        </pc:spChg>
        <pc:spChg chg="mod ord">
          <ac:chgData name="Matt Lewis" userId="949edbca-fd89-46e5-8ac7-c22c8064b50f" providerId="ADAL" clId="{4D80C149-881C-4253-BAB1-6575E07FA1A2}" dt="2022-10-16T05:28:34.859" v="294" actId="700"/>
          <ac:spMkLst>
            <pc:docMk/>
            <pc:sldMk cId="3825647351" sldId="269"/>
            <ac:spMk id="131" creationId="{00000000-0000-0000-0000-000000000000}"/>
          </ac:spMkLst>
        </pc:spChg>
        <pc:spChg chg="mod ord">
          <ac:chgData name="Matt Lewis" userId="949edbca-fd89-46e5-8ac7-c22c8064b50f" providerId="ADAL" clId="{4D80C149-881C-4253-BAB1-6575E07FA1A2}" dt="2022-10-16T05:28:34.859" v="294" actId="700"/>
          <ac:spMkLst>
            <pc:docMk/>
            <pc:sldMk cId="3825647351" sldId="269"/>
            <ac:spMk id="132" creationId="{00000000-0000-0000-0000-000000000000}"/>
          </ac:spMkLst>
        </pc:spChg>
        <pc:graphicFrameChg chg="del">
          <ac:chgData name="Matt Lewis" userId="949edbca-fd89-46e5-8ac7-c22c8064b50f" providerId="ADAL" clId="{4D80C149-881C-4253-BAB1-6575E07FA1A2}" dt="2022-10-16T05:28:25.157" v="293" actId="478"/>
          <ac:graphicFrameMkLst>
            <pc:docMk/>
            <pc:sldMk cId="3825647351" sldId="269"/>
            <ac:graphicFrameMk id="3" creationId="{3BFDC6E0-173E-61E3-9087-348BCA296735}"/>
          </ac:graphicFrameMkLst>
        </pc:graphicFrameChg>
      </pc:sldChg>
      <pc:sldChg chg="new del">
        <pc:chgData name="Matt Lewis" userId="949edbca-fd89-46e5-8ac7-c22c8064b50f" providerId="ADAL" clId="{4D80C149-881C-4253-BAB1-6575E07FA1A2}" dt="2022-10-17T00:08:35.215" v="776" actId="2696"/>
        <pc:sldMkLst>
          <pc:docMk/>
          <pc:sldMk cId="1296410152" sldId="270"/>
        </pc:sldMkLst>
      </pc:sldChg>
      <pc:sldChg chg="modSp add mod ord modAnim">
        <pc:chgData name="Matt Lewis" userId="949edbca-fd89-46e5-8ac7-c22c8064b50f" providerId="ADAL" clId="{4D80C149-881C-4253-BAB1-6575E07FA1A2}" dt="2022-10-17T00:15:58.074" v="1677"/>
        <pc:sldMkLst>
          <pc:docMk/>
          <pc:sldMk cId="3708453320" sldId="270"/>
        </pc:sldMkLst>
        <pc:spChg chg="mod">
          <ac:chgData name="Matt Lewis" userId="949edbca-fd89-46e5-8ac7-c22c8064b50f" providerId="ADAL" clId="{4D80C149-881C-4253-BAB1-6575E07FA1A2}" dt="2022-10-17T00:15:32.516" v="1675" actId="20577"/>
          <ac:spMkLst>
            <pc:docMk/>
            <pc:sldMk cId="3708453320" sldId="270"/>
            <ac:spMk id="2" creationId="{C6DB0B0D-BB03-B769-B8F0-BACBFE013CC6}"/>
          </ac:spMkLst>
        </pc:spChg>
      </pc:sldChg>
      <pc:sldChg chg="modSp add mod">
        <pc:chgData name="Matt Lewis" userId="949edbca-fd89-46e5-8ac7-c22c8064b50f" providerId="ADAL" clId="{4D80C149-881C-4253-BAB1-6575E07FA1A2}" dt="2022-10-17T00:29:43.527" v="2127" actId="20577"/>
        <pc:sldMkLst>
          <pc:docMk/>
          <pc:sldMk cId="1490587826" sldId="271"/>
        </pc:sldMkLst>
        <pc:spChg chg="mod">
          <ac:chgData name="Matt Lewis" userId="949edbca-fd89-46e5-8ac7-c22c8064b50f" providerId="ADAL" clId="{4D80C149-881C-4253-BAB1-6575E07FA1A2}" dt="2022-10-17T00:29:43.527" v="2127" actId="20577"/>
          <ac:spMkLst>
            <pc:docMk/>
            <pc:sldMk cId="1490587826" sldId="271"/>
            <ac:spMk id="116" creationId="{00000000-0000-0000-0000-000000000000}"/>
          </ac:spMkLst>
        </pc:spChg>
      </pc:sldChg>
      <pc:sldChg chg="modSp new mod ord">
        <pc:chgData name="Matt Lewis" userId="949edbca-fd89-46e5-8ac7-c22c8064b50f" providerId="ADAL" clId="{4D80C149-881C-4253-BAB1-6575E07FA1A2}" dt="2022-10-17T00:35:39.429" v="2706" actId="5793"/>
        <pc:sldMkLst>
          <pc:docMk/>
          <pc:sldMk cId="845628480" sldId="272"/>
        </pc:sldMkLst>
        <pc:spChg chg="mod">
          <ac:chgData name="Matt Lewis" userId="949edbca-fd89-46e5-8ac7-c22c8064b50f" providerId="ADAL" clId="{4D80C149-881C-4253-BAB1-6575E07FA1A2}" dt="2022-10-17T00:31:39.984" v="2141"/>
          <ac:spMkLst>
            <pc:docMk/>
            <pc:sldMk cId="845628480" sldId="272"/>
            <ac:spMk id="2" creationId="{D26EB640-D84B-3781-A053-9A47AA0FC82F}"/>
          </ac:spMkLst>
        </pc:spChg>
        <pc:spChg chg="mod">
          <ac:chgData name="Matt Lewis" userId="949edbca-fd89-46e5-8ac7-c22c8064b50f" providerId="ADAL" clId="{4D80C149-881C-4253-BAB1-6575E07FA1A2}" dt="2022-10-17T00:35:39.429" v="2706" actId="5793"/>
          <ac:spMkLst>
            <pc:docMk/>
            <pc:sldMk cId="845628480" sldId="272"/>
            <ac:spMk id="3" creationId="{8F172BEC-99F6-FD6A-6949-2B2E109C55DB}"/>
          </ac:spMkLst>
        </pc:spChg>
      </pc:sldChg>
      <pc:sldChg chg="modSp add mod">
        <pc:chgData name="Matt Lewis" userId="949edbca-fd89-46e5-8ac7-c22c8064b50f" providerId="ADAL" clId="{4D80C149-881C-4253-BAB1-6575E07FA1A2}" dt="2022-10-17T00:43:25.015" v="3217" actId="5793"/>
        <pc:sldMkLst>
          <pc:docMk/>
          <pc:sldMk cId="1762828991" sldId="273"/>
        </pc:sldMkLst>
        <pc:spChg chg="mod">
          <ac:chgData name="Matt Lewis" userId="949edbca-fd89-46e5-8ac7-c22c8064b50f" providerId="ADAL" clId="{4D80C149-881C-4253-BAB1-6575E07FA1A2}" dt="2022-10-17T00:43:25.015" v="3217" actId="5793"/>
          <ac:spMkLst>
            <pc:docMk/>
            <pc:sldMk cId="1762828991" sldId="273"/>
            <ac:spMk id="3" creationId="{8F172BEC-99F6-FD6A-6949-2B2E109C55DB}"/>
          </ac:spMkLst>
        </pc:spChg>
      </pc:sldChg>
      <pc:sldChg chg="addSp delSp modSp add mod">
        <pc:chgData name="Matt Lewis" userId="949edbca-fd89-46e5-8ac7-c22c8064b50f" providerId="ADAL" clId="{4D80C149-881C-4253-BAB1-6575E07FA1A2}" dt="2022-10-17T00:37:36.766" v="2767" actId="1076"/>
        <pc:sldMkLst>
          <pc:docMk/>
          <pc:sldMk cId="3264524448" sldId="274"/>
        </pc:sldMkLst>
        <pc:spChg chg="mod">
          <ac:chgData name="Matt Lewis" userId="949edbca-fd89-46e5-8ac7-c22c8064b50f" providerId="ADAL" clId="{4D80C149-881C-4253-BAB1-6575E07FA1A2}" dt="2022-10-17T00:37:00.442" v="2758" actId="20577"/>
          <ac:spMkLst>
            <pc:docMk/>
            <pc:sldMk cId="3264524448" sldId="274"/>
            <ac:spMk id="3" creationId="{8F172BEC-99F6-FD6A-6949-2B2E109C55DB}"/>
          </ac:spMkLst>
        </pc:spChg>
        <pc:graphicFrameChg chg="add del mod">
          <ac:chgData name="Matt Lewis" userId="949edbca-fd89-46e5-8ac7-c22c8064b50f" providerId="ADAL" clId="{4D80C149-881C-4253-BAB1-6575E07FA1A2}" dt="2022-10-17T00:36:50.122" v="2753" actId="478"/>
          <ac:graphicFrameMkLst>
            <pc:docMk/>
            <pc:sldMk cId="3264524448" sldId="274"/>
            <ac:graphicFrameMk id="5" creationId="{AF1CB136-81B2-B288-BE5A-80D13DCA6983}"/>
          </ac:graphicFrameMkLst>
        </pc:graphicFrameChg>
        <pc:graphicFrameChg chg="add mod modGraphic">
          <ac:chgData name="Matt Lewis" userId="949edbca-fd89-46e5-8ac7-c22c8064b50f" providerId="ADAL" clId="{4D80C149-881C-4253-BAB1-6575E07FA1A2}" dt="2022-10-17T00:37:36.766" v="2767" actId="1076"/>
          <ac:graphicFrameMkLst>
            <pc:docMk/>
            <pc:sldMk cId="3264524448" sldId="274"/>
            <ac:graphicFrameMk id="6" creationId="{609BEA4B-0DC8-F4B5-6D03-1E73C32C669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30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21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33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50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2d3ed7d2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42d3ed7d2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64e5622d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164e5622d2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64e5622d2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164e5622d2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51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s (Light)" type="title">
  <p:cSld name="TITLE">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2">
            <a:alphaModFix/>
          </a:blip>
          <a:srcRect/>
          <a:stretch/>
        </p:blipFill>
        <p:spPr>
          <a:xfrm>
            <a:off x="4105277" y="776894"/>
            <a:ext cx="5038724" cy="4366606"/>
          </a:xfrm>
          <a:prstGeom prst="rect">
            <a:avLst/>
          </a:prstGeom>
          <a:noFill/>
          <a:ln>
            <a:noFill/>
          </a:ln>
        </p:spPr>
      </p:pic>
      <p:sp>
        <p:nvSpPr>
          <p:cNvPr id="11" name="Google Shape;11;p8"/>
          <p:cNvSpPr txBox="1">
            <a:spLocks noGrp="1"/>
          </p:cNvSpPr>
          <p:nvPr>
            <p:ph type="ctrTitle"/>
          </p:nvPr>
        </p:nvSpPr>
        <p:spPr>
          <a:xfrm>
            <a:off x="311702" y="744575"/>
            <a:ext cx="66780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600"/>
              <a:buFont typeface="Inter"/>
              <a:buNone/>
              <a:defRPr sz="3600">
                <a:latin typeface="Inter"/>
                <a:ea typeface="Inter"/>
                <a:cs typeface="Inter"/>
                <a:sym typeface="Inter"/>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8"/>
          <p:cNvSpPr txBox="1">
            <a:spLocks noGrp="1"/>
          </p:cNvSpPr>
          <p:nvPr>
            <p:ph type="subTitle" idx="1"/>
          </p:nvPr>
        </p:nvSpPr>
        <p:spPr>
          <a:xfrm>
            <a:off x="311700" y="2797175"/>
            <a:ext cx="58242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Font typeface="Inter"/>
              <a:buNone/>
              <a:defRPr sz="2400">
                <a:latin typeface="Inter"/>
                <a:ea typeface="Inter"/>
                <a:cs typeface="Inter"/>
                <a:sym typeface="In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AU"/>
              <a:t>‹#›</a:t>
            </a:fld>
            <a:endParaRPr/>
          </a:p>
        </p:txBody>
      </p:sp>
      <p:pic>
        <p:nvPicPr>
          <p:cNvPr id="14" name="Google Shape;14;p8"/>
          <p:cNvPicPr preferRelativeResize="0"/>
          <p:nvPr/>
        </p:nvPicPr>
        <p:blipFill rotWithShape="1">
          <a:blip r:embed="rId3">
            <a:alphaModFix/>
          </a:blip>
          <a:srcRect/>
          <a:stretch/>
        </p:blipFill>
        <p:spPr>
          <a:xfrm>
            <a:off x="-1" y="4350675"/>
            <a:ext cx="1405201" cy="7928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9"/>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 name="Google Shape;1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19" name="Google Shape;19;p9"/>
          <p:cNvPicPr preferRelativeResize="0"/>
          <p:nvPr/>
        </p:nvPicPr>
        <p:blipFill rotWithShape="1">
          <a:blip r:embed="rId2">
            <a:alphaModFix/>
          </a:blip>
          <a:srcRect/>
          <a:stretch/>
        </p:blipFill>
        <p:spPr>
          <a:xfrm>
            <a:off x="-1" y="4350675"/>
            <a:ext cx="1405201" cy="792824"/>
          </a:xfrm>
          <a:prstGeom prst="rect">
            <a:avLst/>
          </a:prstGeom>
          <a:noFill/>
          <a:ln>
            <a:noFill/>
          </a:ln>
        </p:spPr>
      </p:pic>
      <p:pic>
        <p:nvPicPr>
          <p:cNvPr id="20" name="Google Shape;20;p9"/>
          <p:cNvPicPr preferRelativeResize="0"/>
          <p:nvPr/>
        </p:nvPicPr>
        <p:blipFill rotWithShape="1">
          <a:blip r:embed="rId3">
            <a:alphaModFix amt="15000"/>
          </a:blip>
          <a:srcRect/>
          <a:stretch/>
        </p:blipFill>
        <p:spPr>
          <a:xfrm>
            <a:off x="3774100" y="489900"/>
            <a:ext cx="5369900" cy="465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Light">
  <p:cSld name="BLANK_1_1">
    <p:spTree>
      <p:nvGrpSpPr>
        <p:cNvPr id="1" name="Shape 21"/>
        <p:cNvGrpSpPr/>
        <p:nvPr/>
      </p:nvGrpSpPr>
      <p:grpSpPr>
        <a:xfrm>
          <a:off x="0" y="0"/>
          <a:ext cx="0" cy="0"/>
          <a:chOff x="0" y="0"/>
          <a:chExt cx="0" cy="0"/>
        </a:xfrm>
      </p:grpSpPr>
      <p:sp>
        <p:nvSpPr>
          <p:cNvPr id="22" name="Google Shape;2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23" name="Google Shape;23;p10"/>
          <p:cNvPicPr preferRelativeResize="0"/>
          <p:nvPr/>
        </p:nvPicPr>
        <p:blipFill rotWithShape="1">
          <a:blip r:embed="rId2">
            <a:alphaModFix/>
          </a:blip>
          <a:srcRect/>
          <a:stretch/>
        </p:blipFill>
        <p:spPr>
          <a:xfrm>
            <a:off x="2574186" y="1757398"/>
            <a:ext cx="3995626" cy="1628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51539"/>
              </a:buClr>
              <a:buSzPts val="2000"/>
              <a:buNone/>
              <a:defRPr>
                <a:solidFill>
                  <a:srgbClr val="15153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27" name="Google Shape;27;p14"/>
          <p:cNvPicPr preferRelativeResize="0"/>
          <p:nvPr/>
        </p:nvPicPr>
        <p:blipFill rotWithShape="1">
          <a:blip r:embed="rId2">
            <a:alphaModFix/>
          </a:blip>
          <a:srcRect/>
          <a:stretch/>
        </p:blipFill>
        <p:spPr>
          <a:xfrm>
            <a:off x="4105277" y="776894"/>
            <a:ext cx="5038724" cy="4366606"/>
          </a:xfrm>
          <a:prstGeom prst="rect">
            <a:avLst/>
          </a:prstGeom>
          <a:noFill/>
          <a:ln>
            <a:noFill/>
          </a:ln>
        </p:spPr>
      </p:pic>
      <p:pic>
        <p:nvPicPr>
          <p:cNvPr id="28" name="Google Shape;28;p14"/>
          <p:cNvPicPr preferRelativeResize="0"/>
          <p:nvPr/>
        </p:nvPicPr>
        <p:blipFill rotWithShape="1">
          <a:blip r:embed="rId3">
            <a:alphaModFix/>
          </a:blip>
          <a:srcRect/>
          <a:stretch/>
        </p:blipFill>
        <p:spPr>
          <a:xfrm>
            <a:off x="-1" y="4350675"/>
            <a:ext cx="1405201" cy="792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dark)">
  <p:cSld name="TITLE_AND_BODY_1">
    <p:bg>
      <p:bgPr>
        <a:solidFill>
          <a:srgbClr val="151539"/>
        </a:solidFill>
        <a:effectLst/>
      </p:bgPr>
    </p:bg>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000"/>
              <a:buNone/>
              <a:defRPr>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11"/>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2" name="Google Shape;3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33" name="Google Shape;33;p11"/>
          <p:cNvPicPr preferRelativeResize="0"/>
          <p:nvPr/>
        </p:nvPicPr>
        <p:blipFill rotWithShape="1">
          <a:blip r:embed="rId2">
            <a:alphaModFix/>
          </a:blip>
          <a:srcRect/>
          <a:stretch/>
        </p:blipFill>
        <p:spPr>
          <a:xfrm>
            <a:off x="-1" y="4350675"/>
            <a:ext cx="1405201" cy="792824"/>
          </a:xfrm>
          <a:prstGeom prst="rect">
            <a:avLst/>
          </a:prstGeom>
          <a:noFill/>
          <a:ln>
            <a:noFill/>
          </a:ln>
        </p:spPr>
      </p:pic>
      <p:pic>
        <p:nvPicPr>
          <p:cNvPr id="34" name="Google Shape;34;p11"/>
          <p:cNvPicPr preferRelativeResize="0"/>
          <p:nvPr/>
        </p:nvPicPr>
        <p:blipFill rotWithShape="1">
          <a:blip r:embed="rId3">
            <a:alphaModFix amt="15000"/>
          </a:blip>
          <a:srcRect/>
          <a:stretch/>
        </p:blipFill>
        <p:spPr>
          <a:xfrm>
            <a:off x="3774100" y="489900"/>
            <a:ext cx="5369900" cy="465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plain" type="twoColTx">
  <p:cSld name="TITLE_AND_TWO_COLUMNS">
    <p:spTree>
      <p:nvGrpSpPr>
        <p:cNvPr id="1" name="Shape 35"/>
        <p:cNvGrpSpPr/>
        <p:nvPr/>
      </p:nvGrpSpPr>
      <p:grpSpPr>
        <a:xfrm>
          <a:off x="0" y="0"/>
          <a:ext cx="0" cy="0"/>
          <a:chOff x="0" y="0"/>
          <a:chExt cx="0" cy="0"/>
        </a:xfrm>
      </p:grpSpPr>
      <p:pic>
        <p:nvPicPr>
          <p:cNvPr id="36" name="Google Shape;36;p12"/>
          <p:cNvPicPr preferRelativeResize="0"/>
          <p:nvPr/>
        </p:nvPicPr>
        <p:blipFill rotWithShape="1">
          <a:blip r:embed="rId2">
            <a:alphaModFix amt="15000"/>
          </a:blip>
          <a:srcRect/>
          <a:stretch/>
        </p:blipFill>
        <p:spPr>
          <a:xfrm>
            <a:off x="3774100" y="489900"/>
            <a:ext cx="5369900" cy="4653600"/>
          </a:xfrm>
          <a:prstGeom prst="rect">
            <a:avLst/>
          </a:prstGeom>
          <a:noFill/>
          <a:ln>
            <a:noFill/>
          </a:ln>
        </p:spPr>
      </p:pic>
      <p:sp>
        <p:nvSpPr>
          <p:cNvPr id="37" name="Google Shape;3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41" name="Google Shape;41;p12"/>
          <p:cNvPicPr preferRelativeResize="0"/>
          <p:nvPr/>
        </p:nvPicPr>
        <p:blipFill rotWithShape="1">
          <a:blip r:embed="rId3">
            <a:alphaModFix/>
          </a:blip>
          <a:srcRect/>
          <a:stretch/>
        </p:blipFill>
        <p:spPr>
          <a:xfrm>
            <a:off x="-1" y="4350675"/>
            <a:ext cx="1405201" cy="792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dark)">
  <p:cSld name="TITLE_AND_TWO_COLUMNS_3">
    <p:bg>
      <p:bgPr>
        <a:solidFill>
          <a:schemeClr val="dk1"/>
        </a:solidFill>
        <a:effectLst/>
      </p:bgPr>
    </p:bg>
    <p:spTree>
      <p:nvGrpSpPr>
        <p:cNvPr id="1" name="Shape 42"/>
        <p:cNvGrpSpPr/>
        <p:nvPr/>
      </p:nvGrpSpPr>
      <p:grpSpPr>
        <a:xfrm>
          <a:off x="0" y="0"/>
          <a:ext cx="0" cy="0"/>
          <a:chOff x="0" y="0"/>
          <a:chExt cx="0" cy="0"/>
        </a:xfrm>
      </p:grpSpPr>
      <p:pic>
        <p:nvPicPr>
          <p:cNvPr id="43" name="Google Shape;43;p13"/>
          <p:cNvPicPr preferRelativeResize="0"/>
          <p:nvPr/>
        </p:nvPicPr>
        <p:blipFill rotWithShape="1">
          <a:blip r:embed="rId2">
            <a:alphaModFix amt="15000"/>
          </a:blip>
          <a:srcRect/>
          <a:stretch/>
        </p:blipFill>
        <p:spPr>
          <a:xfrm>
            <a:off x="3774100" y="489900"/>
            <a:ext cx="5369900" cy="4653600"/>
          </a:xfrm>
          <a:prstGeom prst="rect">
            <a:avLst/>
          </a:prstGeom>
          <a:noFill/>
          <a:ln>
            <a:noFill/>
          </a:ln>
        </p:spPr>
      </p:pic>
      <p:sp>
        <p:nvSpPr>
          <p:cNvPr id="44" name="Google Shape;4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46" name="Google Shape;46;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47" name="Google Shape;4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48" name="Google Shape;48;p13"/>
          <p:cNvPicPr preferRelativeResize="0"/>
          <p:nvPr/>
        </p:nvPicPr>
        <p:blipFill rotWithShape="1">
          <a:blip r:embed="rId3">
            <a:alphaModFix/>
          </a:blip>
          <a:srcRect/>
          <a:stretch/>
        </p:blipFill>
        <p:spPr>
          <a:xfrm>
            <a:off x="-1" y="4350675"/>
            <a:ext cx="1405201" cy="7928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51539"/>
              </a:buClr>
              <a:buSzPts val="2000"/>
              <a:buFont typeface="Inter"/>
              <a:buNone/>
              <a:defRPr sz="2000" b="1" i="0" u="none" strike="noStrike" cap="none">
                <a:solidFill>
                  <a:srgbClr val="151539"/>
                </a:solidFill>
                <a:latin typeface="Inter"/>
                <a:ea typeface="Inter"/>
                <a:cs typeface="Inter"/>
                <a:sym typeface="Int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rgbClr val="151539"/>
              </a:buClr>
              <a:buSzPts val="1400"/>
              <a:buFont typeface="Inter"/>
              <a:buChar char="●"/>
              <a:defRPr sz="1400" b="0" i="0" u="none" strike="noStrike" cap="none">
                <a:solidFill>
                  <a:srgbClr val="151539"/>
                </a:solidFill>
                <a:latin typeface="Inter"/>
                <a:ea typeface="Inter"/>
                <a:cs typeface="Inter"/>
                <a:sym typeface="Inter"/>
              </a:defRPr>
            </a:lvl1pPr>
            <a:lvl2pPr marL="914400" marR="0" lvl="1" indent="-317500" algn="l" rtl="0">
              <a:lnSpc>
                <a:spcPct val="115000"/>
              </a:lnSpc>
              <a:spcBef>
                <a:spcPts val="0"/>
              </a:spcBef>
              <a:spcAft>
                <a:spcPts val="0"/>
              </a:spcAft>
              <a:buClr>
                <a:srgbClr val="151539"/>
              </a:buClr>
              <a:buSzPts val="1400"/>
              <a:buFont typeface="Inter"/>
              <a:buChar char="○"/>
              <a:defRPr sz="1400" b="0" i="0" u="none" strike="noStrike" cap="none">
                <a:solidFill>
                  <a:srgbClr val="151539"/>
                </a:solidFill>
                <a:latin typeface="Inter"/>
                <a:ea typeface="Inter"/>
                <a:cs typeface="Inter"/>
                <a:sym typeface="Inter"/>
              </a:defRPr>
            </a:lvl2pPr>
            <a:lvl3pPr marL="1371600" marR="0" lvl="2" indent="-317500" algn="l" rtl="0">
              <a:lnSpc>
                <a:spcPct val="115000"/>
              </a:lnSpc>
              <a:spcBef>
                <a:spcPts val="0"/>
              </a:spcBef>
              <a:spcAft>
                <a:spcPts val="0"/>
              </a:spcAft>
              <a:buClr>
                <a:schemeClr val="dk2"/>
              </a:buClr>
              <a:buSzPts val="1400"/>
              <a:buFont typeface="Inter"/>
              <a:buChar char="■"/>
              <a:defRPr sz="1400" b="0" i="0" u="none" strike="noStrike" cap="none">
                <a:solidFill>
                  <a:schemeClr val="dk2"/>
                </a:solidFill>
                <a:latin typeface="Inter"/>
                <a:ea typeface="Inter"/>
                <a:cs typeface="Inter"/>
                <a:sym typeface="Inter"/>
              </a:defRPr>
            </a:lvl3pPr>
            <a:lvl4pPr marL="1828800" marR="0" lvl="3" indent="-317500" algn="l" rtl="0">
              <a:lnSpc>
                <a:spcPct val="115000"/>
              </a:lnSpc>
              <a:spcBef>
                <a:spcPts val="0"/>
              </a:spcBef>
              <a:spcAft>
                <a:spcPts val="0"/>
              </a:spcAft>
              <a:buClr>
                <a:schemeClr val="dk2"/>
              </a:buClr>
              <a:buSzPts val="1400"/>
              <a:buFont typeface="Inter"/>
              <a:buChar char="●"/>
              <a:defRPr sz="1400" b="0" i="0" u="none" strike="noStrike" cap="none">
                <a:solidFill>
                  <a:schemeClr val="dk2"/>
                </a:solidFill>
                <a:latin typeface="Inter"/>
                <a:ea typeface="Inter"/>
                <a:cs typeface="Inter"/>
                <a:sym typeface="Inter"/>
              </a:defRPr>
            </a:lvl4pPr>
            <a:lvl5pPr marL="2286000" marR="0" lvl="4" indent="-317500" algn="l" rtl="0">
              <a:lnSpc>
                <a:spcPct val="115000"/>
              </a:lnSpc>
              <a:spcBef>
                <a:spcPts val="0"/>
              </a:spcBef>
              <a:spcAft>
                <a:spcPts val="0"/>
              </a:spcAft>
              <a:buClr>
                <a:schemeClr val="dk2"/>
              </a:buClr>
              <a:buSzPts val="1400"/>
              <a:buFont typeface="Inter"/>
              <a:buChar char="○"/>
              <a:defRPr sz="1400" b="0" i="0" u="none" strike="noStrike" cap="none">
                <a:solidFill>
                  <a:schemeClr val="dk2"/>
                </a:solidFill>
                <a:latin typeface="Inter"/>
                <a:ea typeface="Inter"/>
                <a:cs typeface="Inter"/>
                <a:sym typeface="Inter"/>
              </a:defRPr>
            </a:lvl5pPr>
            <a:lvl6pPr marL="2743200" marR="0" lvl="5" indent="-317500" algn="l" rtl="0">
              <a:lnSpc>
                <a:spcPct val="115000"/>
              </a:lnSpc>
              <a:spcBef>
                <a:spcPts val="0"/>
              </a:spcBef>
              <a:spcAft>
                <a:spcPts val="0"/>
              </a:spcAft>
              <a:buClr>
                <a:schemeClr val="dk2"/>
              </a:buClr>
              <a:buSzPts val="1400"/>
              <a:buFont typeface="Inter"/>
              <a:buChar char="■"/>
              <a:defRPr sz="1400" b="0" i="0" u="none" strike="noStrike" cap="none">
                <a:solidFill>
                  <a:schemeClr val="dk2"/>
                </a:solidFill>
                <a:latin typeface="Inter"/>
                <a:ea typeface="Inter"/>
                <a:cs typeface="Inter"/>
                <a:sym typeface="Inter"/>
              </a:defRPr>
            </a:lvl6pPr>
            <a:lvl7pPr marL="3200400" marR="0" lvl="6" indent="-317500" algn="l" rtl="0">
              <a:lnSpc>
                <a:spcPct val="115000"/>
              </a:lnSpc>
              <a:spcBef>
                <a:spcPts val="0"/>
              </a:spcBef>
              <a:spcAft>
                <a:spcPts val="0"/>
              </a:spcAft>
              <a:buClr>
                <a:schemeClr val="dk2"/>
              </a:buClr>
              <a:buSzPts val="1400"/>
              <a:buFont typeface="Inter"/>
              <a:buChar char="●"/>
              <a:defRPr sz="1400" b="0" i="0" u="none" strike="noStrike" cap="none">
                <a:solidFill>
                  <a:schemeClr val="dk2"/>
                </a:solidFill>
                <a:latin typeface="Inter"/>
                <a:ea typeface="Inter"/>
                <a:cs typeface="Inter"/>
                <a:sym typeface="Inter"/>
              </a:defRPr>
            </a:lvl7pPr>
            <a:lvl8pPr marL="3657600" marR="0" lvl="7" indent="-317500" algn="l" rtl="0">
              <a:lnSpc>
                <a:spcPct val="115000"/>
              </a:lnSpc>
              <a:spcBef>
                <a:spcPts val="0"/>
              </a:spcBef>
              <a:spcAft>
                <a:spcPts val="0"/>
              </a:spcAft>
              <a:buClr>
                <a:schemeClr val="dk2"/>
              </a:buClr>
              <a:buSzPts val="1400"/>
              <a:buFont typeface="Inter"/>
              <a:buChar char="○"/>
              <a:defRPr sz="1400" b="0" i="0" u="none" strike="noStrike" cap="none">
                <a:solidFill>
                  <a:schemeClr val="dk2"/>
                </a:solidFill>
                <a:latin typeface="Inter"/>
                <a:ea typeface="Inter"/>
                <a:cs typeface="Inter"/>
                <a:sym typeface="Inter"/>
              </a:defRPr>
            </a:lvl8pPr>
            <a:lvl9pPr marL="4114800" marR="0" lvl="8" indent="-317500" algn="l" rtl="0">
              <a:lnSpc>
                <a:spcPct val="115000"/>
              </a:lnSpc>
              <a:spcBef>
                <a:spcPts val="0"/>
              </a:spcBef>
              <a:spcAft>
                <a:spcPts val="0"/>
              </a:spcAft>
              <a:buClr>
                <a:schemeClr val="dk2"/>
              </a:buClr>
              <a:buSzPts val="1400"/>
              <a:buFont typeface="Inter"/>
              <a:buChar char="■"/>
              <a:defRPr sz="1400" b="0" i="0" u="none" strike="noStrike" cap="none">
                <a:solidFill>
                  <a:schemeClr val="dk2"/>
                </a:solidFill>
                <a:latin typeface="Inter"/>
                <a:ea typeface="Inter"/>
                <a:cs typeface="Inter"/>
                <a:sym typeface="Inter"/>
              </a:defRPr>
            </a:lvl9pPr>
          </a:lstStyle>
          <a:p>
            <a:endParaRPr/>
          </a:p>
        </p:txBody>
      </p:sp>
      <p:sp>
        <p:nvSpPr>
          <p:cNvPr id="8" name="Google Shape;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dspanz.org/committees/peppol/anz-peppol-all-stakeholders-working-group/attachm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peppol.eu/poacc/billing/3.0/codelist/MimeCo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peppol.atlassian.net/wiki/download/attachments/2891481194/Peppol%20SLA%20Requirements_v1.0_APPROVED%202022.02.15.pdf?api=v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A-NZ-PEPPOL/A-NZ-PEPPOL-BIS-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ocs.peppol.eu/poacc/billing/3.0/codelist/MimeCo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311702" y="744575"/>
            <a:ext cx="6904800" cy="2052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600"/>
              <a:buNone/>
            </a:pPr>
            <a:r>
              <a:rPr lang="en-AU" sz="3600"/>
              <a:t>Digital Service Providers Australia New Zealand</a:t>
            </a:r>
            <a:endParaRPr sz="3600"/>
          </a:p>
        </p:txBody>
      </p:sp>
      <p:sp>
        <p:nvSpPr>
          <p:cNvPr id="54" name="Google Shape;54;p1"/>
          <p:cNvSpPr txBox="1">
            <a:spLocks noGrp="1"/>
          </p:cNvSpPr>
          <p:nvPr>
            <p:ph type="subTitle" idx="1"/>
          </p:nvPr>
        </p:nvSpPr>
        <p:spPr>
          <a:xfrm>
            <a:off x="311700" y="2797175"/>
            <a:ext cx="5824200" cy="8748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3097"/>
              <a:buNone/>
            </a:pPr>
            <a:r>
              <a:rPr lang="en-AU" sz="2400"/>
              <a:t>Attachments Focus Group</a:t>
            </a:r>
            <a:endParaRPr/>
          </a:p>
          <a:p>
            <a:pPr marL="0" lvl="0" indent="0" algn="l" rtl="0">
              <a:lnSpc>
                <a:spcPct val="100000"/>
              </a:lnSpc>
              <a:spcBef>
                <a:spcPts val="0"/>
              </a:spcBef>
              <a:spcAft>
                <a:spcPts val="0"/>
              </a:spcAft>
              <a:buSzPts val="3097"/>
              <a:buNone/>
            </a:pPr>
            <a:r>
              <a:rPr lang="en-AU"/>
              <a:t>Meeting 4, 17 October 2022</a:t>
            </a:r>
            <a:endParaRPr/>
          </a:p>
          <a:p>
            <a:pPr marL="0" lvl="0" indent="0" algn="l" rtl="0">
              <a:lnSpc>
                <a:spcPct val="100000"/>
              </a:lnSpc>
              <a:spcBef>
                <a:spcPts val="0"/>
              </a:spcBef>
              <a:spcAft>
                <a:spcPts val="0"/>
              </a:spcAft>
              <a:buSzPts val="3097"/>
              <a:buNone/>
            </a:pP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AU" dirty="0">
                <a:solidFill>
                  <a:schemeClr val="dk1"/>
                </a:solidFill>
              </a:rPr>
              <a:t>A</a:t>
            </a:r>
            <a:r>
              <a:rPr lang="en-AU" sz="2000" dirty="0">
                <a:solidFill>
                  <a:schemeClr val="dk1"/>
                </a:solidFill>
              </a:rPr>
              <a:t>ttachment – other metadata supported by UBL</a:t>
            </a:r>
            <a:endParaRPr dirty="0"/>
          </a:p>
        </p:txBody>
      </p:sp>
      <p:sp>
        <p:nvSpPr>
          <p:cNvPr id="2" name="Text Placeholder 1">
            <a:extLst>
              <a:ext uri="{FF2B5EF4-FFF2-40B4-BE49-F238E27FC236}">
                <a16:creationId xmlns:a16="http://schemas.microsoft.com/office/drawing/2014/main" id="{C6DB0B0D-BB03-B769-B8F0-BACBFE013CC6}"/>
              </a:ext>
            </a:extLst>
          </p:cNvPr>
          <p:cNvSpPr>
            <a:spLocks noGrp="1"/>
          </p:cNvSpPr>
          <p:nvPr>
            <p:ph type="body" idx="1"/>
          </p:nvPr>
        </p:nvSpPr>
        <p:spPr/>
        <p:txBody>
          <a:bodyPr/>
          <a:lstStyle/>
          <a:p>
            <a:r>
              <a:rPr lang="en-AU" dirty="0"/>
              <a:t>The foundational standard that underpins the </a:t>
            </a:r>
            <a:r>
              <a:rPr lang="en-AU" dirty="0" err="1"/>
              <a:t>Peppol</a:t>
            </a:r>
            <a:r>
              <a:rPr lang="en-AU" dirty="0"/>
              <a:t> BIS is known as Universal Business Language (or UBL for short).</a:t>
            </a:r>
          </a:p>
          <a:p>
            <a:endParaRPr lang="en-AU" dirty="0"/>
          </a:p>
          <a:p>
            <a:r>
              <a:rPr lang="en-AU" dirty="0"/>
              <a:t>UBL contains additional metadata for the Attachment and </a:t>
            </a:r>
            <a:r>
              <a:rPr lang="en-AU" dirty="0" err="1"/>
              <a:t>DocumentReference</a:t>
            </a:r>
            <a:r>
              <a:rPr lang="en-AU" dirty="0"/>
              <a:t> concepts.</a:t>
            </a:r>
          </a:p>
          <a:p>
            <a:endParaRPr lang="en-AU" dirty="0"/>
          </a:p>
          <a:p>
            <a:r>
              <a:rPr lang="en-AU" dirty="0" err="1"/>
              <a:t>Peppol</a:t>
            </a:r>
            <a:r>
              <a:rPr lang="en-AU" dirty="0"/>
              <a:t> Pre-Award and Post-Award use different elements and attributes for the Attachment and </a:t>
            </a:r>
            <a:r>
              <a:rPr lang="en-AU" dirty="0" err="1"/>
              <a:t>DocumentReference</a:t>
            </a:r>
            <a:r>
              <a:rPr lang="en-AU" dirty="0"/>
              <a:t> concepts.</a:t>
            </a:r>
          </a:p>
          <a:p>
            <a:endParaRPr lang="en-AU" dirty="0"/>
          </a:p>
          <a:p>
            <a:r>
              <a:rPr lang="en-AU" dirty="0"/>
              <a:t>The current </a:t>
            </a:r>
            <a:r>
              <a:rPr lang="en-AU" dirty="0" err="1"/>
              <a:t>Peppol</a:t>
            </a:r>
            <a:r>
              <a:rPr lang="en-AU" dirty="0"/>
              <a:t> BIS supports core attachment requirements.</a:t>
            </a:r>
          </a:p>
          <a:p>
            <a:endParaRPr lang="en-AU" dirty="0"/>
          </a:p>
          <a:p>
            <a:r>
              <a:rPr lang="en-AU" dirty="0"/>
              <a:t>This topic looks at potential improvements that could future proof </a:t>
            </a:r>
            <a:r>
              <a:rPr lang="en-AU" dirty="0" err="1"/>
              <a:t>Peppol</a:t>
            </a:r>
            <a:r>
              <a:rPr lang="en-AU" dirty="0"/>
              <a:t> and provide increased opportunity for automation</a:t>
            </a:r>
          </a:p>
          <a:p>
            <a:pPr marL="139700" indent="0">
              <a:buNone/>
            </a:pPr>
            <a:endParaRPr lang="en-AU" dirty="0"/>
          </a:p>
        </p:txBody>
      </p:sp>
      <p:sp>
        <p:nvSpPr>
          <p:cNvPr id="132" name="Google Shape;132;p17"/>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10</a:t>
            </a:fld>
            <a:endParaRPr/>
          </a:p>
        </p:txBody>
      </p:sp>
    </p:spTree>
    <p:extLst>
      <p:ext uri="{BB962C8B-B14F-4D97-AF65-F5344CB8AC3E}">
        <p14:creationId xmlns:p14="http://schemas.microsoft.com/office/powerpoint/2010/main" val="37084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AU">
                <a:solidFill>
                  <a:schemeClr val="dk1"/>
                </a:solidFill>
              </a:rPr>
              <a:t>A</a:t>
            </a:r>
            <a:r>
              <a:rPr lang="en-AU" sz="2000">
                <a:solidFill>
                  <a:schemeClr val="dk1"/>
                </a:solidFill>
              </a:rPr>
              <a:t>ttachment – other metadata supported by UBL</a:t>
            </a:r>
            <a:endParaRPr/>
          </a:p>
        </p:txBody>
      </p:sp>
      <p:sp>
        <p:nvSpPr>
          <p:cNvPr id="132" name="Google Shape;13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11</a:t>
            </a:fld>
            <a:endParaRPr/>
          </a:p>
        </p:txBody>
      </p:sp>
      <p:graphicFrame>
        <p:nvGraphicFramePr>
          <p:cNvPr id="3" name="Table 2">
            <a:extLst>
              <a:ext uri="{FF2B5EF4-FFF2-40B4-BE49-F238E27FC236}">
                <a16:creationId xmlns:a16="http://schemas.microsoft.com/office/drawing/2014/main" id="{3BFDC6E0-173E-61E3-9087-348BCA296735}"/>
              </a:ext>
            </a:extLst>
          </p:cNvPr>
          <p:cNvGraphicFramePr>
            <a:graphicFrameLocks noGrp="1"/>
          </p:cNvGraphicFramePr>
          <p:nvPr>
            <p:extLst>
              <p:ext uri="{D42A27DB-BD31-4B8C-83A1-F6EECF244321}">
                <p14:modId xmlns:p14="http://schemas.microsoft.com/office/powerpoint/2010/main" val="3766291658"/>
              </p:ext>
            </p:extLst>
          </p:nvPr>
        </p:nvGraphicFramePr>
        <p:xfrm>
          <a:off x="97265" y="870278"/>
          <a:ext cx="8899021" cy="4147100"/>
        </p:xfrm>
        <a:graphic>
          <a:graphicData uri="http://schemas.openxmlformats.org/drawingml/2006/table">
            <a:tbl>
              <a:tblPr/>
              <a:tblGrid>
                <a:gridCol w="2263559">
                  <a:extLst>
                    <a:ext uri="{9D8B030D-6E8A-4147-A177-3AD203B41FA5}">
                      <a16:colId xmlns:a16="http://schemas.microsoft.com/office/drawing/2014/main" val="669967927"/>
                    </a:ext>
                  </a:extLst>
                </a:gridCol>
                <a:gridCol w="5342000">
                  <a:extLst>
                    <a:ext uri="{9D8B030D-6E8A-4147-A177-3AD203B41FA5}">
                      <a16:colId xmlns:a16="http://schemas.microsoft.com/office/drawing/2014/main" val="2864269703"/>
                    </a:ext>
                  </a:extLst>
                </a:gridCol>
                <a:gridCol w="1293462">
                  <a:extLst>
                    <a:ext uri="{9D8B030D-6E8A-4147-A177-3AD203B41FA5}">
                      <a16:colId xmlns:a16="http://schemas.microsoft.com/office/drawing/2014/main" val="1673006895"/>
                    </a:ext>
                  </a:extLst>
                </a:gridCol>
              </a:tblGrid>
              <a:tr h="113502">
                <a:tc>
                  <a:txBody>
                    <a:bodyPr/>
                    <a:lstStyle/>
                    <a:p>
                      <a:pPr algn="l" fontAlgn="b"/>
                      <a:r>
                        <a:rPr lang="en-AU" sz="1400" b="1" i="0" u="none" strike="noStrike">
                          <a:solidFill>
                            <a:srgbClr val="FFFFFF"/>
                          </a:solidFill>
                          <a:effectLst/>
                          <a:latin typeface="Calibri" panose="020F0502020204030204" pitchFamily="34" charset="0"/>
                        </a:rPr>
                        <a:t>UBL Name</a:t>
                      </a:r>
                    </a:p>
                  </a:txBody>
                  <a:tcPr marL="2950" marR="2950" marT="29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AU" sz="1400" b="1" i="0" u="none" strike="noStrike" dirty="0">
                          <a:solidFill>
                            <a:srgbClr val="FFFFFF"/>
                          </a:solidFill>
                          <a:effectLst/>
                          <a:latin typeface="Calibri" panose="020F0502020204030204" pitchFamily="34" charset="0"/>
                        </a:rPr>
                        <a:t>UBL Definition</a:t>
                      </a:r>
                    </a:p>
                  </a:txBody>
                  <a:tcPr marL="2950" marR="2950" marT="29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AU" sz="1400" b="1" i="0" u="none" strike="noStrike" dirty="0">
                          <a:solidFill>
                            <a:srgbClr val="FFFFFF"/>
                          </a:solidFill>
                          <a:effectLst/>
                          <a:latin typeface="Calibri" panose="020F0502020204030204" pitchFamily="34" charset="0"/>
                        </a:rPr>
                        <a:t>Used in </a:t>
                      </a:r>
                      <a:r>
                        <a:rPr lang="en-AU" sz="1400" b="1" i="0" u="none" strike="noStrike" dirty="0" err="1">
                          <a:solidFill>
                            <a:srgbClr val="FFFFFF"/>
                          </a:solidFill>
                          <a:effectLst/>
                          <a:latin typeface="Calibri" panose="020F0502020204030204" pitchFamily="34" charset="0"/>
                        </a:rPr>
                        <a:t>Peppol</a:t>
                      </a:r>
                      <a:r>
                        <a:rPr lang="en-AU" sz="1400" b="1" i="0" u="none" strike="noStrike" dirty="0">
                          <a:solidFill>
                            <a:srgbClr val="FFFFFF"/>
                          </a:solidFill>
                          <a:effectLst/>
                          <a:latin typeface="Calibri" panose="020F0502020204030204" pitchFamily="34" charset="0"/>
                        </a:rPr>
                        <a:t>?</a:t>
                      </a:r>
                    </a:p>
                  </a:txBody>
                  <a:tcPr marL="2950" marR="2950" marT="29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20414008"/>
                  </a:ext>
                </a:extLst>
              </a:tr>
              <a:tr h="182911">
                <a:tc>
                  <a:txBody>
                    <a:bodyPr/>
                    <a:lstStyle/>
                    <a:p>
                      <a:pPr algn="l" fontAlgn="t"/>
                      <a:r>
                        <a:rPr lang="en-AU" sz="1200" b="1" i="0" u="none" strike="noStrike">
                          <a:solidFill>
                            <a:srgbClr val="000000"/>
                          </a:solidFill>
                          <a:effectLst/>
                          <a:latin typeface="Calibri" panose="020F0502020204030204" pitchFamily="34" charset="0"/>
                        </a:rPr>
                        <a:t>Attachment</a:t>
                      </a:r>
                    </a:p>
                  </a:txBody>
                  <a:tcPr marL="2950"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t"/>
                      <a:r>
                        <a:rPr lang="en-GB" sz="1200" b="1" i="0" u="none" strike="noStrike" dirty="0">
                          <a:solidFill>
                            <a:srgbClr val="000000"/>
                          </a:solidFill>
                          <a:effectLst/>
                          <a:latin typeface="Calibri" panose="020F0502020204030204" pitchFamily="34" charset="0"/>
                        </a:rPr>
                        <a:t>A class to describe an attached document. An attachment can refer to an external document or be included with the document being exchanged.</a:t>
                      </a:r>
                    </a:p>
                  </a:txBody>
                  <a:tcPr marL="2950"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1200" b="1" i="0" u="none" strike="noStrike" dirty="0">
                          <a:solidFill>
                            <a:srgbClr val="000000"/>
                          </a:solidFill>
                          <a:effectLst/>
                          <a:latin typeface="Calibri" panose="020F0502020204030204" pitchFamily="34" charset="0"/>
                        </a:rPr>
                        <a:t>YES </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30915987"/>
                  </a:ext>
                </a:extLst>
              </a:tr>
              <a:tr h="129808">
                <a:tc>
                  <a:txBody>
                    <a:bodyPr/>
                    <a:lstStyle/>
                    <a:p>
                      <a:pPr algn="l" fontAlgn="t"/>
                      <a:r>
                        <a:rPr lang="en-AU" sz="1100" b="1" i="0" u="none" strike="noStrike">
                          <a:solidFill>
                            <a:srgbClr val="000000"/>
                          </a:solidFill>
                          <a:effectLst/>
                          <a:latin typeface="Calibri" panose="020F0502020204030204" pitchFamily="34" charset="0"/>
                        </a:rPr>
                        <a:t>EmbeddedDocumentBinaryObject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1" i="0" u="none" strike="noStrike">
                          <a:solidFill>
                            <a:srgbClr val="000000"/>
                          </a:solidFill>
                          <a:effectLst/>
                          <a:latin typeface="Calibri" panose="020F0502020204030204" pitchFamily="34" charset="0"/>
                        </a:rPr>
                        <a:t>A binary large object containing an attached document.</a:t>
                      </a:r>
                    </a:p>
                  </a:txBody>
                  <a:tcPr marL="2950"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1" i="0" u="none" strike="noStrike" dirty="0">
                          <a:solidFill>
                            <a:srgbClr val="000000"/>
                          </a:solidFill>
                          <a:effectLst/>
                          <a:latin typeface="Calibri" panose="020F0502020204030204" pitchFamily="34" charset="0"/>
                        </a:rPr>
                        <a:t> YES</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3937798"/>
                  </a:ext>
                </a:extLst>
              </a:tr>
              <a:tr h="129808">
                <a:tc>
                  <a:txBody>
                    <a:bodyPr/>
                    <a:lstStyle/>
                    <a:p>
                      <a:pPr algn="l" fontAlgn="t"/>
                      <a:r>
                        <a:rPr lang="en-AU" sz="1100" b="0" i="1" u="none" strike="noStrike">
                          <a:solidFill>
                            <a:srgbClr val="000000"/>
                          </a:solidFill>
                          <a:effectLst/>
                          <a:latin typeface="Calibri" panose="020F0502020204030204" pitchFamily="34" charset="0"/>
                        </a:rPr>
                        <a:t>mimeCode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GB" sz="1100" b="0" i="1" u="none" strike="noStrike">
                          <a:solidFill>
                            <a:srgbClr val="000000"/>
                          </a:solidFill>
                          <a:effectLst/>
                          <a:latin typeface="Calibri" panose="020F0502020204030204" pitchFamily="34" charset="0"/>
                        </a:rPr>
                        <a:t>The mime type of the binary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1100" b="0" i="1" u="none" strike="noStrike" dirty="0">
                          <a:solidFill>
                            <a:srgbClr val="000000"/>
                          </a:solidFill>
                          <a:effectLst/>
                          <a:latin typeface="Calibri" panose="020F0502020204030204" pitchFamily="34" charset="0"/>
                        </a:rPr>
                        <a:t> YES</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76269605"/>
                  </a:ext>
                </a:extLst>
              </a:tr>
              <a:tr h="129808">
                <a:tc>
                  <a:txBody>
                    <a:bodyPr/>
                    <a:lstStyle/>
                    <a:p>
                      <a:pPr algn="l" fontAlgn="t"/>
                      <a:r>
                        <a:rPr lang="en-AU" sz="1100" b="0" i="1" u="none" strike="noStrike">
                          <a:solidFill>
                            <a:srgbClr val="000000"/>
                          </a:solidFill>
                          <a:effectLst/>
                          <a:latin typeface="Calibri" panose="020F0502020204030204" pitchFamily="34" charset="0"/>
                        </a:rPr>
                        <a:t>characterSetCode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GB" sz="1100" b="0" i="1" u="none" strike="noStrike">
                          <a:solidFill>
                            <a:srgbClr val="000000"/>
                          </a:solidFill>
                          <a:effectLst/>
                          <a:latin typeface="Calibri" panose="020F0502020204030204" pitchFamily="34" charset="0"/>
                        </a:rPr>
                        <a:t>The character set of the binary object if the mime type is text.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1100" b="0" i="1" u="none" strike="noStrike" dirty="0">
                          <a:solidFill>
                            <a:srgbClr val="000000"/>
                          </a:solidFill>
                          <a:effectLst/>
                          <a:latin typeface="Calibri" panose="020F0502020204030204" pitchFamily="34" charset="0"/>
                        </a:rPr>
                        <a:t> -</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3479436"/>
                  </a:ext>
                </a:extLst>
              </a:tr>
              <a:tr h="129808">
                <a:tc>
                  <a:txBody>
                    <a:bodyPr/>
                    <a:lstStyle/>
                    <a:p>
                      <a:pPr algn="l" fontAlgn="t"/>
                      <a:r>
                        <a:rPr lang="en-AU" sz="1100" b="0" i="1" u="none" strike="noStrike">
                          <a:solidFill>
                            <a:srgbClr val="000000"/>
                          </a:solidFill>
                          <a:effectLst/>
                          <a:latin typeface="Calibri" panose="020F0502020204030204" pitchFamily="34" charset="0"/>
                        </a:rPr>
                        <a:t>encodingCode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GB" sz="1100" b="0" i="1" u="none" strike="noStrike">
                          <a:solidFill>
                            <a:srgbClr val="000000"/>
                          </a:solidFill>
                          <a:effectLst/>
                          <a:latin typeface="Calibri" panose="020F0502020204030204" pitchFamily="34" charset="0"/>
                        </a:rPr>
                        <a:t>Specifies the decoding algorithm of the binary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1100" b="0" i="1" u="none" strike="noStrike" dirty="0">
                          <a:solidFill>
                            <a:srgbClr val="000000"/>
                          </a:solidFill>
                          <a:effectLst/>
                          <a:latin typeface="Calibri" panose="020F0502020204030204" pitchFamily="34" charset="0"/>
                        </a:rPr>
                        <a:t> -</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90297331"/>
                  </a:ext>
                </a:extLst>
              </a:tr>
              <a:tr h="129808">
                <a:tc>
                  <a:txBody>
                    <a:bodyPr/>
                    <a:lstStyle/>
                    <a:p>
                      <a:pPr algn="l" fontAlgn="t"/>
                      <a:r>
                        <a:rPr lang="en-AU" sz="1100" b="0" i="1" u="none" strike="noStrike">
                          <a:solidFill>
                            <a:srgbClr val="000000"/>
                          </a:solidFill>
                          <a:effectLst/>
                          <a:latin typeface="Calibri" panose="020F0502020204030204" pitchFamily="34" charset="0"/>
                        </a:rPr>
                        <a:t>filename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GB" sz="1100" b="0" i="1" u="none" strike="noStrike">
                          <a:solidFill>
                            <a:srgbClr val="000000"/>
                          </a:solidFill>
                          <a:effectLst/>
                          <a:latin typeface="Calibri" panose="020F0502020204030204" pitchFamily="34" charset="0"/>
                        </a:rPr>
                        <a:t>The filename of the binary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1100" b="0" i="1" u="none" strike="noStrike" dirty="0">
                          <a:solidFill>
                            <a:srgbClr val="000000"/>
                          </a:solidFill>
                          <a:effectLst/>
                          <a:latin typeface="Calibri" panose="020F0502020204030204" pitchFamily="34" charset="0"/>
                        </a:rPr>
                        <a:t> YES</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26968580"/>
                  </a:ext>
                </a:extLst>
              </a:tr>
              <a:tr h="129808">
                <a:tc>
                  <a:txBody>
                    <a:bodyPr/>
                    <a:lstStyle/>
                    <a:p>
                      <a:pPr algn="l" fontAlgn="t"/>
                      <a:r>
                        <a:rPr lang="en-AU" sz="1100" b="0" i="1" u="none" strike="noStrike">
                          <a:solidFill>
                            <a:srgbClr val="000000"/>
                          </a:solidFill>
                          <a:effectLst/>
                          <a:latin typeface="Calibri" panose="020F0502020204030204" pitchFamily="34" charset="0"/>
                        </a:rPr>
                        <a:t>format</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GB" sz="1100" b="0" i="1" u="none" strike="noStrike">
                          <a:solidFill>
                            <a:srgbClr val="000000"/>
                          </a:solidFill>
                          <a:effectLst/>
                          <a:latin typeface="Calibri" panose="020F0502020204030204" pitchFamily="34" charset="0"/>
                        </a:rPr>
                        <a:t>The format of the binary content.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1100" b="0" i="1" u="none" strike="noStrike" dirty="0">
                          <a:solidFill>
                            <a:srgbClr val="000000"/>
                          </a:solidFill>
                          <a:effectLst/>
                          <a:latin typeface="Calibri" panose="020F0502020204030204" pitchFamily="34" charset="0"/>
                        </a:rPr>
                        <a:t> -</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864953"/>
                  </a:ext>
                </a:extLst>
              </a:tr>
              <a:tr h="129808">
                <a:tc>
                  <a:txBody>
                    <a:bodyPr/>
                    <a:lstStyle/>
                    <a:p>
                      <a:pPr algn="l" fontAlgn="t"/>
                      <a:r>
                        <a:rPr lang="en-AU" sz="1100" b="0" i="1" u="none" strike="noStrike">
                          <a:solidFill>
                            <a:srgbClr val="000000"/>
                          </a:solidFill>
                          <a:effectLst/>
                          <a:latin typeface="Calibri" panose="020F0502020204030204" pitchFamily="34" charset="0"/>
                        </a:rPr>
                        <a:t>uri</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GB" sz="1100" b="0" i="1" u="none" strike="noStrike">
                          <a:solidFill>
                            <a:srgbClr val="000000"/>
                          </a:solidFill>
                          <a:effectLst/>
                          <a:latin typeface="Calibri" panose="020F0502020204030204" pitchFamily="34" charset="0"/>
                        </a:rPr>
                        <a:t>The Uniform Resource Identifier that identifies where the binary object is located.</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1100" b="0" i="1" u="none" strike="noStrike" dirty="0">
                          <a:solidFill>
                            <a:srgbClr val="000000"/>
                          </a:solidFill>
                          <a:effectLst/>
                          <a:latin typeface="Calibri" panose="020F0502020204030204" pitchFamily="34" charset="0"/>
                        </a:rPr>
                        <a:t> -</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59040932"/>
                  </a:ext>
                </a:extLst>
              </a:tr>
              <a:tr h="171110">
                <a:tc>
                  <a:txBody>
                    <a:bodyPr/>
                    <a:lstStyle/>
                    <a:p>
                      <a:pPr algn="l" fontAlgn="t"/>
                      <a:r>
                        <a:rPr lang="en-AU" sz="1100" b="1" i="0" u="none" strike="noStrike">
                          <a:solidFill>
                            <a:srgbClr val="000000"/>
                          </a:solidFill>
                          <a:effectLst/>
                          <a:latin typeface="Calibri" panose="020F0502020204030204" pitchFamily="34" charset="0"/>
                        </a:rPr>
                        <a:t>ExternalReference</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GB" sz="1100" b="1" i="0" u="none" strike="noStrike">
                          <a:solidFill>
                            <a:srgbClr val="000000"/>
                          </a:solidFill>
                          <a:effectLst/>
                          <a:latin typeface="Calibri" panose="020F0502020204030204" pitchFamily="34" charset="0"/>
                        </a:rPr>
                        <a:t>A reference to an attached document that is external to the document(s) being exchanged</a:t>
                      </a:r>
                    </a:p>
                  </a:txBody>
                  <a:tcPr marL="2950"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1100" b="1" i="0" u="none" strike="noStrike" dirty="0">
                          <a:solidFill>
                            <a:srgbClr val="000000"/>
                          </a:solidFill>
                          <a:effectLst/>
                          <a:latin typeface="Calibri" panose="020F0502020204030204" pitchFamily="34" charset="0"/>
                        </a:rPr>
                        <a:t> YES</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52106525"/>
                  </a:ext>
                </a:extLst>
              </a:tr>
              <a:tr h="185861">
                <a:tc>
                  <a:txBody>
                    <a:bodyPr/>
                    <a:lstStyle/>
                    <a:p>
                      <a:pPr algn="l" fontAlgn="t"/>
                      <a:r>
                        <a:rPr lang="en-AU" sz="1100" b="0" i="0" u="none" strike="noStrike">
                          <a:solidFill>
                            <a:srgbClr val="000000"/>
                          </a:solidFill>
                          <a:effectLst/>
                          <a:latin typeface="Calibri" panose="020F0502020204030204" pitchFamily="34" charset="0"/>
                        </a:rPr>
                        <a:t>URI</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dirty="0">
                          <a:solidFill>
                            <a:srgbClr val="000000"/>
                          </a:solidFill>
                          <a:effectLst/>
                          <a:latin typeface="Calibri" panose="020F0502020204030204" pitchFamily="34" charset="0"/>
                        </a:rPr>
                        <a:t>The Uniform Resource Identifier (URI) that identifies the external object as an Internet resource</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YES</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3050336"/>
                  </a:ext>
                </a:extLst>
              </a:tr>
              <a:tr h="185861">
                <a:tc>
                  <a:txBody>
                    <a:bodyPr/>
                    <a:lstStyle/>
                    <a:p>
                      <a:pPr algn="l" fontAlgn="t"/>
                      <a:r>
                        <a:rPr lang="en-AU" sz="1100" b="0" i="0" u="none" strike="noStrike">
                          <a:solidFill>
                            <a:srgbClr val="000000"/>
                          </a:solidFill>
                          <a:effectLst/>
                          <a:latin typeface="Calibri" panose="020F0502020204030204" pitchFamily="34" charset="0"/>
                        </a:rPr>
                        <a:t>DocumentHash</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A hash value for the externally stored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 YES </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7037885"/>
                  </a:ext>
                </a:extLst>
              </a:tr>
              <a:tr h="185861">
                <a:tc>
                  <a:txBody>
                    <a:bodyPr/>
                    <a:lstStyle/>
                    <a:p>
                      <a:pPr algn="l" fontAlgn="t"/>
                      <a:r>
                        <a:rPr lang="en-AU" sz="1100" b="0" i="0" u="none" strike="noStrike">
                          <a:solidFill>
                            <a:srgbClr val="000000"/>
                          </a:solidFill>
                          <a:effectLst/>
                          <a:latin typeface="Calibri" panose="020F0502020204030204" pitchFamily="34" charset="0"/>
                        </a:rPr>
                        <a:t>HashAlgorithmMethod</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A hash algorithm used to calculate the hash value of the externally stored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YES</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7941376"/>
                  </a:ext>
                </a:extLst>
              </a:tr>
              <a:tr h="185861">
                <a:tc>
                  <a:txBody>
                    <a:bodyPr/>
                    <a:lstStyle/>
                    <a:p>
                      <a:pPr algn="l" fontAlgn="t"/>
                      <a:r>
                        <a:rPr lang="en-AU" sz="1100" b="0" i="0" u="none" strike="noStrike">
                          <a:solidFill>
                            <a:srgbClr val="000000"/>
                          </a:solidFill>
                          <a:effectLst/>
                          <a:latin typeface="Calibri" panose="020F0502020204030204" pitchFamily="34" charset="0"/>
                        </a:rPr>
                        <a:t>ExpiryDate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The date on which availability of the resource can no longer be relied upon</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4634730"/>
                  </a:ext>
                </a:extLst>
              </a:tr>
              <a:tr h="185861">
                <a:tc>
                  <a:txBody>
                    <a:bodyPr/>
                    <a:lstStyle/>
                    <a:p>
                      <a:pPr algn="l" fontAlgn="t"/>
                      <a:r>
                        <a:rPr lang="en-AU" sz="1100" b="0" i="0" u="none" strike="noStrike">
                          <a:solidFill>
                            <a:srgbClr val="000000"/>
                          </a:solidFill>
                          <a:effectLst/>
                          <a:latin typeface="Calibri" panose="020F0502020204030204" pitchFamily="34" charset="0"/>
                        </a:rPr>
                        <a:t>ExpiryTime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The time after which availability of the resource can no longer be relied upon</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2862114"/>
                  </a:ext>
                </a:extLst>
              </a:tr>
              <a:tr h="185861">
                <a:tc>
                  <a:txBody>
                    <a:bodyPr/>
                    <a:lstStyle/>
                    <a:p>
                      <a:pPr algn="l" fontAlgn="t"/>
                      <a:r>
                        <a:rPr lang="en-AU" sz="1100" b="0" i="0" u="none" strike="noStrike">
                          <a:solidFill>
                            <a:srgbClr val="000000"/>
                          </a:solidFill>
                          <a:effectLst/>
                          <a:latin typeface="Calibri" panose="020F0502020204030204" pitchFamily="34" charset="0"/>
                        </a:rPr>
                        <a:t>MimeCode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A code signifying the mime type of the external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YES </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62883630"/>
                  </a:ext>
                </a:extLst>
              </a:tr>
              <a:tr h="185861">
                <a:tc>
                  <a:txBody>
                    <a:bodyPr/>
                    <a:lstStyle/>
                    <a:p>
                      <a:pPr algn="l" fontAlgn="t"/>
                      <a:r>
                        <a:rPr lang="en-AU" sz="1100" b="0" i="0" u="none" strike="noStrike">
                          <a:solidFill>
                            <a:srgbClr val="000000"/>
                          </a:solidFill>
                          <a:effectLst/>
                          <a:latin typeface="Calibri" panose="020F0502020204030204" pitchFamily="34" charset="0"/>
                        </a:rPr>
                        <a:t>FormatCode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A code signifying the format of the external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 -</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99308411"/>
                  </a:ext>
                </a:extLst>
              </a:tr>
              <a:tr h="185861">
                <a:tc>
                  <a:txBody>
                    <a:bodyPr/>
                    <a:lstStyle/>
                    <a:p>
                      <a:pPr algn="l" fontAlgn="t"/>
                      <a:r>
                        <a:rPr lang="en-AU" sz="1100" b="0" i="0" u="none" strike="noStrike">
                          <a:solidFill>
                            <a:srgbClr val="000000"/>
                          </a:solidFill>
                          <a:effectLst/>
                          <a:latin typeface="Calibri" panose="020F0502020204030204" pitchFamily="34" charset="0"/>
                        </a:rPr>
                        <a:t>EncodingCode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A code signifying the encoding/decoding algorithm used with the external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 -</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8009278"/>
                  </a:ext>
                </a:extLst>
              </a:tr>
              <a:tr h="185861">
                <a:tc>
                  <a:txBody>
                    <a:bodyPr/>
                    <a:lstStyle/>
                    <a:p>
                      <a:pPr algn="l" fontAlgn="t"/>
                      <a:r>
                        <a:rPr lang="en-AU" sz="1100" b="0" i="0" u="none" strike="noStrike">
                          <a:solidFill>
                            <a:srgbClr val="000000"/>
                          </a:solidFill>
                          <a:effectLst/>
                          <a:latin typeface="Calibri" panose="020F0502020204030204" pitchFamily="34" charset="0"/>
                        </a:rPr>
                        <a:t>characterSetCode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A code signifying the character set of an external document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 -</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7414994"/>
                  </a:ext>
                </a:extLst>
              </a:tr>
              <a:tr h="185861">
                <a:tc>
                  <a:txBody>
                    <a:bodyPr/>
                    <a:lstStyle/>
                    <a:p>
                      <a:pPr algn="l" fontAlgn="t"/>
                      <a:r>
                        <a:rPr lang="en-AU" sz="1100" b="0" i="0" u="none" strike="noStrike">
                          <a:solidFill>
                            <a:srgbClr val="000000"/>
                          </a:solidFill>
                          <a:effectLst/>
                          <a:latin typeface="Calibri" panose="020F0502020204030204" pitchFamily="34" charset="0"/>
                        </a:rPr>
                        <a:t>FileName</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The file name of the external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 YES</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5809612"/>
                  </a:ext>
                </a:extLst>
              </a:tr>
              <a:tr h="185861">
                <a:tc>
                  <a:txBody>
                    <a:bodyPr/>
                    <a:lstStyle/>
                    <a:p>
                      <a:pPr algn="l" fontAlgn="t"/>
                      <a:r>
                        <a:rPr lang="en-AU" sz="1100" b="0" i="0" u="none" strike="noStrike">
                          <a:solidFill>
                            <a:srgbClr val="000000"/>
                          </a:solidFill>
                          <a:effectLst/>
                          <a:latin typeface="Calibri" panose="020F0502020204030204" pitchFamily="34" charset="0"/>
                        </a:rPr>
                        <a:t>Description</a:t>
                      </a:r>
                    </a:p>
                  </a:txBody>
                  <a:tcPr marL="88505"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100" b="0" i="0" u="none" strike="noStrike">
                          <a:solidFill>
                            <a:srgbClr val="000000"/>
                          </a:solidFill>
                          <a:effectLst/>
                          <a:latin typeface="Calibri" panose="020F0502020204030204" pitchFamily="34" charset="0"/>
                        </a:rPr>
                        <a:t>Text describing the external object</a:t>
                      </a:r>
                    </a:p>
                  </a:txBody>
                  <a:tcPr marL="44253" marR="2950" marT="2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1100" b="0" i="0" u="none" strike="noStrike" dirty="0">
                          <a:solidFill>
                            <a:srgbClr val="000000"/>
                          </a:solidFill>
                          <a:effectLst/>
                          <a:latin typeface="Calibri" panose="020F0502020204030204" pitchFamily="34" charset="0"/>
                        </a:rPr>
                        <a:t> YES</a:t>
                      </a:r>
                    </a:p>
                  </a:txBody>
                  <a:tcPr marL="88505"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406489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AU" dirty="0">
                <a:solidFill>
                  <a:schemeClr val="dk1"/>
                </a:solidFill>
              </a:rPr>
              <a:t>A</a:t>
            </a:r>
            <a:r>
              <a:rPr lang="en-AU" sz="2000" dirty="0">
                <a:solidFill>
                  <a:schemeClr val="dk1"/>
                </a:solidFill>
              </a:rPr>
              <a:t>ttachment – </a:t>
            </a:r>
            <a:r>
              <a:rPr lang="en-AU" sz="2000" dirty="0" err="1">
                <a:solidFill>
                  <a:schemeClr val="dk1"/>
                </a:solidFill>
              </a:rPr>
              <a:t>Peppol</a:t>
            </a:r>
            <a:r>
              <a:rPr lang="en-AU" sz="2000" dirty="0">
                <a:solidFill>
                  <a:schemeClr val="dk1"/>
                </a:solidFill>
              </a:rPr>
              <a:t> Post-Award Attachments</a:t>
            </a:r>
            <a:endParaRPr dirty="0"/>
          </a:p>
        </p:txBody>
      </p:sp>
      <p:sp>
        <p:nvSpPr>
          <p:cNvPr id="132" name="Google Shape;13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12</a:t>
            </a:fld>
            <a:endParaRPr/>
          </a:p>
        </p:txBody>
      </p:sp>
      <p:graphicFrame>
        <p:nvGraphicFramePr>
          <p:cNvPr id="7" name="Table 6">
            <a:extLst>
              <a:ext uri="{FF2B5EF4-FFF2-40B4-BE49-F238E27FC236}">
                <a16:creationId xmlns:a16="http://schemas.microsoft.com/office/drawing/2014/main" id="{276C0119-A115-1915-A8A2-B59B1E1D8A18}"/>
              </a:ext>
            </a:extLst>
          </p:cNvPr>
          <p:cNvGraphicFramePr>
            <a:graphicFrameLocks noGrp="1"/>
          </p:cNvGraphicFramePr>
          <p:nvPr>
            <p:extLst>
              <p:ext uri="{D42A27DB-BD31-4B8C-83A1-F6EECF244321}">
                <p14:modId xmlns:p14="http://schemas.microsoft.com/office/powerpoint/2010/main" val="832800470"/>
              </p:ext>
            </p:extLst>
          </p:nvPr>
        </p:nvGraphicFramePr>
        <p:xfrm>
          <a:off x="453006" y="947249"/>
          <a:ext cx="8536040" cy="4109562"/>
        </p:xfrm>
        <a:graphic>
          <a:graphicData uri="http://schemas.openxmlformats.org/drawingml/2006/table">
            <a:tbl>
              <a:tblPr/>
              <a:tblGrid>
                <a:gridCol w="1884476">
                  <a:extLst>
                    <a:ext uri="{9D8B030D-6E8A-4147-A177-3AD203B41FA5}">
                      <a16:colId xmlns:a16="http://schemas.microsoft.com/office/drawing/2014/main" val="790033732"/>
                    </a:ext>
                  </a:extLst>
                </a:gridCol>
                <a:gridCol w="813580">
                  <a:extLst>
                    <a:ext uri="{9D8B030D-6E8A-4147-A177-3AD203B41FA5}">
                      <a16:colId xmlns:a16="http://schemas.microsoft.com/office/drawing/2014/main" val="1334463123"/>
                    </a:ext>
                  </a:extLst>
                </a:gridCol>
                <a:gridCol w="527727">
                  <a:extLst>
                    <a:ext uri="{9D8B030D-6E8A-4147-A177-3AD203B41FA5}">
                      <a16:colId xmlns:a16="http://schemas.microsoft.com/office/drawing/2014/main" val="2603411090"/>
                    </a:ext>
                  </a:extLst>
                </a:gridCol>
                <a:gridCol w="637671">
                  <a:extLst>
                    <a:ext uri="{9D8B030D-6E8A-4147-A177-3AD203B41FA5}">
                      <a16:colId xmlns:a16="http://schemas.microsoft.com/office/drawing/2014/main" val="2058590826"/>
                    </a:ext>
                  </a:extLst>
                </a:gridCol>
                <a:gridCol w="483750">
                  <a:extLst>
                    <a:ext uri="{9D8B030D-6E8A-4147-A177-3AD203B41FA5}">
                      <a16:colId xmlns:a16="http://schemas.microsoft.com/office/drawing/2014/main" val="3870976970"/>
                    </a:ext>
                  </a:extLst>
                </a:gridCol>
                <a:gridCol w="538721">
                  <a:extLst>
                    <a:ext uri="{9D8B030D-6E8A-4147-A177-3AD203B41FA5}">
                      <a16:colId xmlns:a16="http://schemas.microsoft.com/office/drawing/2014/main" val="2143846552"/>
                    </a:ext>
                  </a:extLst>
                </a:gridCol>
                <a:gridCol w="615682">
                  <a:extLst>
                    <a:ext uri="{9D8B030D-6E8A-4147-A177-3AD203B41FA5}">
                      <a16:colId xmlns:a16="http://schemas.microsoft.com/office/drawing/2014/main" val="2279458230"/>
                    </a:ext>
                  </a:extLst>
                </a:gridCol>
                <a:gridCol w="560711">
                  <a:extLst>
                    <a:ext uri="{9D8B030D-6E8A-4147-A177-3AD203B41FA5}">
                      <a16:colId xmlns:a16="http://schemas.microsoft.com/office/drawing/2014/main" val="2100607925"/>
                    </a:ext>
                  </a:extLst>
                </a:gridCol>
                <a:gridCol w="560711">
                  <a:extLst>
                    <a:ext uri="{9D8B030D-6E8A-4147-A177-3AD203B41FA5}">
                      <a16:colId xmlns:a16="http://schemas.microsoft.com/office/drawing/2014/main" val="2414646044"/>
                    </a:ext>
                  </a:extLst>
                </a:gridCol>
                <a:gridCol w="527727">
                  <a:extLst>
                    <a:ext uri="{9D8B030D-6E8A-4147-A177-3AD203B41FA5}">
                      <a16:colId xmlns:a16="http://schemas.microsoft.com/office/drawing/2014/main" val="1225302336"/>
                    </a:ext>
                  </a:extLst>
                </a:gridCol>
                <a:gridCol w="571705">
                  <a:extLst>
                    <a:ext uri="{9D8B030D-6E8A-4147-A177-3AD203B41FA5}">
                      <a16:colId xmlns:a16="http://schemas.microsoft.com/office/drawing/2014/main" val="2704326349"/>
                    </a:ext>
                  </a:extLst>
                </a:gridCol>
                <a:gridCol w="274858">
                  <a:extLst>
                    <a:ext uri="{9D8B030D-6E8A-4147-A177-3AD203B41FA5}">
                      <a16:colId xmlns:a16="http://schemas.microsoft.com/office/drawing/2014/main" val="2957440185"/>
                    </a:ext>
                  </a:extLst>
                </a:gridCol>
                <a:gridCol w="538721">
                  <a:extLst>
                    <a:ext uri="{9D8B030D-6E8A-4147-A177-3AD203B41FA5}">
                      <a16:colId xmlns:a16="http://schemas.microsoft.com/office/drawing/2014/main" val="2072273874"/>
                    </a:ext>
                  </a:extLst>
                </a:gridCol>
              </a:tblGrid>
              <a:tr h="155584">
                <a:tc>
                  <a:txBody>
                    <a:bodyPr/>
                    <a:lstStyle/>
                    <a:p>
                      <a:pPr algn="l" fontAlgn="t"/>
                      <a:endParaRPr lang="en-AU" sz="800" b="0" i="0" u="none" strike="noStrike">
                        <a:solidFill>
                          <a:srgbClr val="000000"/>
                        </a:solidFill>
                        <a:effectLst/>
                        <a:latin typeface="Calibri" panose="020F0502020204030204" pitchFamily="34" charset="0"/>
                      </a:endParaRPr>
                    </a:p>
                  </a:txBody>
                  <a:tcPr marL="4460" marR="4460" marT="446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AU" sz="800" b="0" i="0" u="none" strike="noStrike">
                        <a:solidFill>
                          <a:srgbClr val="000000"/>
                        </a:solidFill>
                        <a:effectLst/>
                        <a:latin typeface="Calibri" panose="020F0502020204030204" pitchFamily="34" charset="0"/>
                      </a:endParaRPr>
                    </a:p>
                  </a:txBody>
                  <a:tcPr marL="4460" marR="4460" marT="446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11">
                  <a:txBody>
                    <a:bodyPr/>
                    <a:lstStyle/>
                    <a:p>
                      <a:pPr algn="ctr" fontAlgn="t"/>
                      <a:r>
                        <a:rPr lang="en-AU" sz="800" b="1" i="0" u="none" strike="noStrike">
                          <a:solidFill>
                            <a:srgbClr val="000000"/>
                          </a:solidFill>
                          <a:effectLst/>
                          <a:latin typeface="Calibri" panose="020F0502020204030204" pitchFamily="34" charset="0"/>
                        </a:rPr>
                        <a:t>Post Award</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991010107"/>
                  </a:ext>
                </a:extLst>
              </a:tr>
              <a:tr h="466752">
                <a:tc>
                  <a:txBody>
                    <a:bodyPr/>
                    <a:lstStyle/>
                    <a:p>
                      <a:pPr algn="l" fontAlgn="t"/>
                      <a:r>
                        <a:rPr lang="en-AU" sz="800" b="1" i="0" u="none" strike="noStrike">
                          <a:solidFill>
                            <a:srgbClr val="000000"/>
                          </a:solidFill>
                          <a:effectLst/>
                          <a:latin typeface="Calibri" panose="020F0502020204030204" pitchFamily="34" charset="0"/>
                        </a:rPr>
                        <a:t>Field Name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800" b="1" i="0" u="none" strike="noStrike">
                          <a:solidFill>
                            <a:srgbClr val="000000"/>
                          </a:solidFill>
                          <a:effectLst/>
                          <a:latin typeface="Calibri" panose="020F0502020204030204" pitchFamily="34" charset="0"/>
                        </a:rPr>
                        <a:t>UBL Cardinality</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800" b="1" i="0" u="none" strike="noStrike">
                          <a:solidFill>
                            <a:srgbClr val="000000"/>
                          </a:solidFill>
                          <a:effectLst/>
                          <a:latin typeface="Calibri" panose="020F0502020204030204" pitchFamily="34" charset="0"/>
                        </a:rPr>
                        <a:t>Invoice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Credit Note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Order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Order Response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Order Agreement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Catalogue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Catalogue Response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Despatch Advice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Punch out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MLR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AU" sz="800" b="1" i="0" u="none" strike="noStrike">
                          <a:solidFill>
                            <a:srgbClr val="000000"/>
                          </a:solidFill>
                          <a:effectLst/>
                          <a:latin typeface="Calibri" panose="020F0502020204030204" pitchFamily="34" charset="0"/>
                        </a:rPr>
                        <a:t>Invoice Response</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79556776"/>
                  </a:ext>
                </a:extLst>
              </a:tr>
              <a:tr h="155584">
                <a:tc>
                  <a:txBody>
                    <a:bodyPr/>
                    <a:lstStyle/>
                    <a:p>
                      <a:pPr algn="l" fontAlgn="t"/>
                      <a:r>
                        <a:rPr lang="en-AU" sz="800" b="1" i="0" u="none" strike="noStrike">
                          <a:solidFill>
                            <a:srgbClr val="000000"/>
                          </a:solidFill>
                          <a:effectLst/>
                          <a:latin typeface="Calibri" panose="020F0502020204030204" pitchFamily="34" charset="0"/>
                        </a:rPr>
                        <a:t>Parent Element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800" b="1" i="0" u="none" strike="noStrike">
                          <a:solidFill>
                            <a:srgbClr val="000000"/>
                          </a:solidFill>
                          <a:effectLst/>
                          <a:latin typeface="Calibri" panose="020F0502020204030204" pitchFamily="34" charset="0"/>
                        </a:rPr>
                        <a:t>ADR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ADR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ADR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ADR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ISDR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ISDR</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a:solidFill>
                            <a:srgbClr val="000000"/>
                          </a:solidFill>
                          <a:effectLst/>
                          <a:latin typeface="Calibri" panose="020F0502020204030204" pitchFamily="34" charset="0"/>
                        </a:rPr>
                        <a: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92656376"/>
                  </a:ext>
                </a:extLst>
              </a:tr>
              <a:tr h="219964">
                <a:tc>
                  <a:txBody>
                    <a:bodyPr/>
                    <a:lstStyle/>
                    <a:p>
                      <a:pPr algn="l" fontAlgn="t"/>
                      <a:r>
                        <a:rPr lang="en-AU" sz="800" b="1" i="0" u="none" strike="noStrike">
                          <a:solidFill>
                            <a:srgbClr val="000000"/>
                          </a:solidFill>
                          <a:effectLst/>
                          <a:latin typeface="Calibri" panose="020F0502020204030204" pitchFamily="34" charset="0"/>
                        </a:rPr>
                        <a:t>Attachment</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Y</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Y</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Y</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Y</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Y</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Y</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800" b="1"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216908235"/>
                  </a:ext>
                </a:extLst>
              </a:tr>
              <a:tr h="203869">
                <a:tc>
                  <a:txBody>
                    <a:bodyPr/>
                    <a:lstStyle/>
                    <a:p>
                      <a:pPr algn="l" fontAlgn="t"/>
                      <a:r>
                        <a:rPr lang="en-AU" sz="800" b="1" i="0" u="none" strike="noStrike">
                          <a:solidFill>
                            <a:srgbClr val="000000"/>
                          </a:solidFill>
                          <a:effectLst/>
                          <a:latin typeface="Calibri" panose="020F0502020204030204" pitchFamily="34" charset="0"/>
                        </a:rPr>
                        <a:t>EmbeddedDocumentBinaryObject</a:t>
                      </a:r>
                    </a:p>
                  </a:txBody>
                  <a:tcPr marL="66899"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dirty="0">
                          <a:solidFill>
                            <a:srgbClr val="000000"/>
                          </a:solidFill>
                          <a:effectLst/>
                          <a:latin typeface="Calibri" panose="020F0502020204030204" pitchFamily="34" charset="0"/>
                        </a:rPr>
                        <a:t> 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dirty="0">
                          <a:solidFill>
                            <a:srgbClr val="000000"/>
                          </a:solidFill>
                          <a:effectLst/>
                          <a:latin typeface="Calibri" panose="020F0502020204030204" pitchFamily="34" charset="0"/>
                        </a:rPr>
                        <a:t>X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dirty="0">
                          <a:solidFill>
                            <a:srgbClr val="000000"/>
                          </a:solidFill>
                          <a:effectLst/>
                          <a:latin typeface="Calibri" panose="020F0502020204030204" pitchFamily="34" charset="0"/>
                        </a:rPr>
                        <a:t>X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dirty="0">
                          <a:solidFill>
                            <a:srgbClr val="000000"/>
                          </a:solidFill>
                          <a:effectLst/>
                          <a:latin typeface="Calibri" panose="020F0502020204030204" pitchFamily="34" charset="0"/>
                        </a:rPr>
                        <a:t>X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6363642"/>
                  </a:ext>
                </a:extLst>
              </a:tr>
              <a:tr h="155584">
                <a:tc>
                  <a:txBody>
                    <a:bodyPr/>
                    <a:lstStyle/>
                    <a:p>
                      <a:pPr algn="l" fontAlgn="t"/>
                      <a:r>
                        <a:rPr lang="en-AU" sz="800" b="1" i="0" u="none" strike="noStrike">
                          <a:solidFill>
                            <a:srgbClr val="000000"/>
                          </a:solidFill>
                          <a:effectLst/>
                          <a:latin typeface="Calibri" panose="020F0502020204030204" pitchFamily="34" charset="0"/>
                        </a:rPr>
                        <a:t>mimeCode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dirty="0">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05849540"/>
                  </a:ext>
                </a:extLst>
              </a:tr>
              <a:tr h="171678">
                <a:tc>
                  <a:txBody>
                    <a:bodyPr/>
                    <a:lstStyle/>
                    <a:p>
                      <a:pPr algn="l" fontAlgn="t"/>
                      <a:r>
                        <a:rPr lang="en-AU" sz="800" b="0" i="0" u="none" strike="noStrike">
                          <a:solidFill>
                            <a:srgbClr val="000000"/>
                          </a:solidFill>
                          <a:effectLst/>
                          <a:latin typeface="Calibri" panose="020F0502020204030204" pitchFamily="34" charset="0"/>
                        </a:rPr>
                        <a:t>characterSetCode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AU" sz="800" b="0" i="0" u="none" strike="noStrike">
                          <a:solidFill>
                            <a:srgbClr val="000000"/>
                          </a:solidFill>
                          <a:effectLst/>
                          <a:latin typeface="Calibri" panose="020F0502020204030204" pitchFamily="34" charset="0"/>
                        </a:rPr>
                        <a:t>O</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28491886"/>
                  </a:ext>
                </a:extLst>
              </a:tr>
              <a:tr h="171678">
                <a:tc>
                  <a:txBody>
                    <a:bodyPr/>
                    <a:lstStyle/>
                    <a:p>
                      <a:pPr algn="l" fontAlgn="t"/>
                      <a:r>
                        <a:rPr lang="en-AU" sz="800" b="0" i="0" u="none" strike="noStrike">
                          <a:solidFill>
                            <a:srgbClr val="000000"/>
                          </a:solidFill>
                          <a:effectLst/>
                          <a:latin typeface="Calibri" panose="020F0502020204030204" pitchFamily="34" charset="0"/>
                        </a:rPr>
                        <a:t>encodingCode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AU" sz="800" b="0" i="0" u="none" strike="noStrike">
                          <a:solidFill>
                            <a:srgbClr val="000000"/>
                          </a:solidFill>
                          <a:effectLst/>
                          <a:latin typeface="Calibri" panose="020F0502020204030204" pitchFamily="34" charset="0"/>
                        </a:rPr>
                        <a:t>O</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9527700"/>
                  </a:ext>
                </a:extLst>
              </a:tr>
              <a:tr h="155584">
                <a:tc>
                  <a:txBody>
                    <a:bodyPr/>
                    <a:lstStyle/>
                    <a:p>
                      <a:pPr algn="l" fontAlgn="t"/>
                      <a:r>
                        <a:rPr lang="en-AU" sz="800" b="1" i="0" u="none" strike="noStrike">
                          <a:solidFill>
                            <a:srgbClr val="000000"/>
                          </a:solidFill>
                          <a:effectLst/>
                          <a:latin typeface="Calibri" panose="020F0502020204030204" pitchFamily="34" charset="0"/>
                        </a:rPr>
                        <a:t>filename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AU" sz="800" b="1" i="0" u="none" strike="noStrike">
                          <a:solidFill>
                            <a:srgbClr val="000000"/>
                          </a:solidFill>
                          <a:effectLst/>
                          <a:latin typeface="Calibri" panose="020F0502020204030204" pitchFamily="34" charset="0"/>
                        </a:rPr>
                        <a:t>O</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M</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1" i="0" u="none" strike="noStrike" dirty="0">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0187639"/>
                  </a:ext>
                </a:extLst>
              </a:tr>
              <a:tr h="155584">
                <a:tc>
                  <a:txBody>
                    <a:bodyPr/>
                    <a:lstStyle/>
                    <a:p>
                      <a:pPr algn="l" fontAlgn="t"/>
                      <a:r>
                        <a:rPr lang="en-AU" sz="800" b="0" i="0" u="none" strike="noStrike" dirty="0">
                          <a:solidFill>
                            <a:srgbClr val="000000"/>
                          </a:solidFill>
                          <a:effectLst/>
                          <a:latin typeface="Calibri" panose="020F0502020204030204" pitchFamily="34" charset="0"/>
                        </a:rPr>
                        <a:t>format</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AU" sz="800" b="0" i="0" u="none" strike="noStrike">
                          <a:solidFill>
                            <a:srgbClr val="000000"/>
                          </a:solidFill>
                          <a:effectLst/>
                          <a:latin typeface="Calibri" panose="020F0502020204030204" pitchFamily="34" charset="0"/>
                        </a:rPr>
                        <a:t>O</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78620870"/>
                  </a:ext>
                </a:extLst>
              </a:tr>
              <a:tr h="177043">
                <a:tc>
                  <a:txBody>
                    <a:bodyPr/>
                    <a:lstStyle/>
                    <a:p>
                      <a:pPr algn="l" fontAlgn="t"/>
                      <a:r>
                        <a:rPr lang="en-AU" sz="800" b="0" i="0" u="none" strike="noStrike">
                          <a:solidFill>
                            <a:srgbClr val="000000"/>
                          </a:solidFill>
                          <a:effectLst/>
                          <a:latin typeface="Calibri" panose="020F0502020204030204" pitchFamily="34" charset="0"/>
                        </a:rPr>
                        <a:t>uri</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AU" sz="800" b="0" i="0" u="none" strike="noStrike">
                          <a:solidFill>
                            <a:srgbClr val="000000"/>
                          </a:solidFill>
                          <a:effectLst/>
                          <a:latin typeface="Calibri" panose="020F0502020204030204" pitchFamily="34" charset="0"/>
                        </a:rPr>
                        <a:t>O</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53558429"/>
                  </a:ext>
                </a:extLst>
              </a:tr>
              <a:tr h="209234">
                <a:tc>
                  <a:txBody>
                    <a:bodyPr/>
                    <a:lstStyle/>
                    <a:p>
                      <a:pPr algn="l" fontAlgn="t"/>
                      <a:r>
                        <a:rPr lang="en-AU" sz="800" b="1" i="0" u="none" strike="noStrike" dirty="0" err="1">
                          <a:solidFill>
                            <a:srgbClr val="000000"/>
                          </a:solidFill>
                          <a:effectLst/>
                          <a:latin typeface="Calibri" panose="020F0502020204030204" pitchFamily="34" charset="0"/>
                        </a:rPr>
                        <a:t>ExternalReference</a:t>
                      </a:r>
                      <a:endParaRPr lang="en-AU" sz="800" b="1" i="0" u="none" strike="noStrike" dirty="0">
                        <a:solidFill>
                          <a:srgbClr val="000000"/>
                        </a:solidFill>
                        <a:effectLst/>
                        <a:latin typeface="Calibri" panose="020F0502020204030204" pitchFamily="34" charset="0"/>
                      </a:endParaRPr>
                    </a:p>
                  </a:txBody>
                  <a:tcPr marL="66899"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800" b="1" i="0" u="none" strike="noStrike" dirty="0">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800" b="1" i="0" u="none" strike="noStrike" dirty="0">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8917845"/>
                  </a:ext>
                </a:extLst>
              </a:tr>
              <a:tr h="155584">
                <a:tc>
                  <a:txBody>
                    <a:bodyPr/>
                    <a:lstStyle/>
                    <a:p>
                      <a:pPr algn="l" fontAlgn="t"/>
                      <a:r>
                        <a:rPr lang="en-AU" sz="800" b="1" i="0" u="none" strike="noStrike">
                          <a:solidFill>
                            <a:srgbClr val="000000"/>
                          </a:solidFill>
                          <a:effectLst/>
                          <a:latin typeface="Calibri" panose="020F0502020204030204" pitchFamily="34" charset="0"/>
                        </a:rPr>
                        <a:t>URI</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1"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1..1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1..1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1..1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1..1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1..1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1..1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1" i="0" u="none" strike="noStrike" dirty="0">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4689664"/>
                  </a:ext>
                </a:extLst>
              </a:tr>
              <a:tr h="155584">
                <a:tc>
                  <a:txBody>
                    <a:bodyPr/>
                    <a:lstStyle/>
                    <a:p>
                      <a:pPr algn="l" fontAlgn="t"/>
                      <a:r>
                        <a:rPr lang="en-AU" sz="800" b="0" i="0" u="none" strike="noStrike">
                          <a:solidFill>
                            <a:srgbClr val="000000"/>
                          </a:solidFill>
                          <a:effectLst/>
                          <a:latin typeface="Calibri" panose="020F0502020204030204" pitchFamily="34" charset="0"/>
                        </a:rPr>
                        <a:t>DocumentHash</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dirty="0">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02311331"/>
                  </a:ext>
                </a:extLst>
              </a:tr>
              <a:tr h="155584">
                <a:tc>
                  <a:txBody>
                    <a:bodyPr/>
                    <a:lstStyle/>
                    <a:p>
                      <a:pPr algn="l" fontAlgn="t"/>
                      <a:r>
                        <a:rPr lang="en-AU" sz="800" b="0" i="0" u="none" strike="noStrike">
                          <a:solidFill>
                            <a:srgbClr val="000000"/>
                          </a:solidFill>
                          <a:effectLst/>
                          <a:latin typeface="Calibri" panose="020F0502020204030204" pitchFamily="34" charset="0"/>
                        </a:rPr>
                        <a:t>HashAlgorithmMethod</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9497020"/>
                  </a:ext>
                </a:extLst>
              </a:tr>
              <a:tr h="155584">
                <a:tc>
                  <a:txBody>
                    <a:bodyPr/>
                    <a:lstStyle/>
                    <a:p>
                      <a:pPr algn="l" fontAlgn="t"/>
                      <a:r>
                        <a:rPr lang="en-AU" sz="800" b="0" i="0" u="none" strike="noStrike">
                          <a:solidFill>
                            <a:srgbClr val="000000"/>
                          </a:solidFill>
                          <a:effectLst/>
                          <a:latin typeface="Calibri" panose="020F0502020204030204" pitchFamily="34" charset="0"/>
                        </a:rPr>
                        <a:t>ExpiryDate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dirty="0">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93244940"/>
                  </a:ext>
                </a:extLst>
              </a:tr>
              <a:tr h="155584">
                <a:tc>
                  <a:txBody>
                    <a:bodyPr/>
                    <a:lstStyle/>
                    <a:p>
                      <a:pPr algn="l" fontAlgn="t"/>
                      <a:r>
                        <a:rPr lang="en-AU" sz="800" b="0" i="0" u="none" strike="noStrike">
                          <a:solidFill>
                            <a:srgbClr val="000000"/>
                          </a:solidFill>
                          <a:effectLst/>
                          <a:latin typeface="Calibri" panose="020F0502020204030204" pitchFamily="34" charset="0"/>
                        </a:rPr>
                        <a:t>ExpiryTime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46503972"/>
                  </a:ext>
                </a:extLst>
              </a:tr>
              <a:tr h="155584">
                <a:tc>
                  <a:txBody>
                    <a:bodyPr/>
                    <a:lstStyle/>
                    <a:p>
                      <a:pPr algn="l" fontAlgn="t"/>
                      <a:r>
                        <a:rPr lang="en-AU" sz="800" b="0" i="0" u="none" strike="noStrike">
                          <a:solidFill>
                            <a:srgbClr val="000000"/>
                          </a:solidFill>
                          <a:effectLst/>
                          <a:latin typeface="Calibri" panose="020F0502020204030204" pitchFamily="34" charset="0"/>
                        </a:rPr>
                        <a:t>MimeCode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9947753"/>
                  </a:ext>
                </a:extLst>
              </a:tr>
              <a:tr h="155584">
                <a:tc>
                  <a:txBody>
                    <a:bodyPr/>
                    <a:lstStyle/>
                    <a:p>
                      <a:pPr algn="l" fontAlgn="t"/>
                      <a:r>
                        <a:rPr lang="en-AU" sz="800" b="0" i="0" u="none" strike="noStrike">
                          <a:solidFill>
                            <a:srgbClr val="000000"/>
                          </a:solidFill>
                          <a:effectLst/>
                          <a:latin typeface="Calibri" panose="020F0502020204030204" pitchFamily="34" charset="0"/>
                        </a:rPr>
                        <a:t>FormatCode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62251536"/>
                  </a:ext>
                </a:extLst>
              </a:tr>
              <a:tr h="155584">
                <a:tc>
                  <a:txBody>
                    <a:bodyPr/>
                    <a:lstStyle/>
                    <a:p>
                      <a:pPr algn="l" fontAlgn="t"/>
                      <a:r>
                        <a:rPr lang="en-AU" sz="800" b="0" i="0" u="none" strike="noStrike">
                          <a:solidFill>
                            <a:srgbClr val="000000"/>
                          </a:solidFill>
                          <a:effectLst/>
                          <a:latin typeface="Calibri" panose="020F0502020204030204" pitchFamily="34" charset="0"/>
                        </a:rPr>
                        <a:t>EncodingCode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81305632"/>
                  </a:ext>
                </a:extLst>
              </a:tr>
              <a:tr h="155584">
                <a:tc>
                  <a:txBody>
                    <a:bodyPr/>
                    <a:lstStyle/>
                    <a:p>
                      <a:pPr algn="l" fontAlgn="t"/>
                      <a:r>
                        <a:rPr lang="en-AU" sz="800" b="0" i="0" u="none" strike="noStrike">
                          <a:solidFill>
                            <a:srgbClr val="000000"/>
                          </a:solidFill>
                          <a:effectLst/>
                          <a:latin typeface="Calibri" panose="020F0502020204030204" pitchFamily="34" charset="0"/>
                        </a:rPr>
                        <a:t>characterSetCode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0140278"/>
                  </a:ext>
                </a:extLst>
              </a:tr>
              <a:tr h="155584">
                <a:tc>
                  <a:txBody>
                    <a:bodyPr/>
                    <a:lstStyle/>
                    <a:p>
                      <a:pPr algn="l" fontAlgn="t"/>
                      <a:r>
                        <a:rPr lang="en-AU" sz="800" b="0" i="0" u="none" strike="noStrike">
                          <a:solidFill>
                            <a:srgbClr val="000000"/>
                          </a:solidFill>
                          <a:effectLst/>
                          <a:latin typeface="Calibri" panose="020F0502020204030204" pitchFamily="34" charset="0"/>
                        </a:rPr>
                        <a:t>FileName</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0..1</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79254"/>
                  </a:ext>
                </a:extLst>
              </a:tr>
              <a:tr h="155584">
                <a:tc>
                  <a:txBody>
                    <a:bodyPr/>
                    <a:lstStyle/>
                    <a:p>
                      <a:pPr algn="l" fontAlgn="t"/>
                      <a:r>
                        <a:rPr lang="en-AU" sz="800" b="0" i="0" u="none" strike="noStrike">
                          <a:solidFill>
                            <a:srgbClr val="000000"/>
                          </a:solidFill>
                          <a:effectLst/>
                          <a:latin typeface="Calibri" panose="020F0502020204030204" pitchFamily="34" charset="0"/>
                        </a:rPr>
                        <a:t>Description</a:t>
                      </a:r>
                    </a:p>
                  </a:txBody>
                  <a:tcPr marL="133798"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800" b="0" i="0" u="none" strike="noStrike">
                          <a:solidFill>
                            <a:srgbClr val="000000"/>
                          </a:solidFill>
                          <a:effectLst/>
                          <a:latin typeface="Calibri" panose="020F0502020204030204" pitchFamily="34" charset="0"/>
                        </a:rPr>
                        <a:t>0..n</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X</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800" b="0" i="0" u="none" strike="noStrike" dirty="0">
                          <a:solidFill>
                            <a:srgbClr val="000000"/>
                          </a:solidFill>
                          <a:effectLst/>
                          <a:latin typeface="Calibri" panose="020F0502020204030204" pitchFamily="34" charset="0"/>
                        </a:rPr>
                        <a:t> </a:t>
                      </a:r>
                    </a:p>
                  </a:txBody>
                  <a:tcPr marL="4460" marR="4460" marT="44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44198387"/>
                  </a:ext>
                </a:extLst>
              </a:tr>
            </a:tbl>
          </a:graphicData>
        </a:graphic>
      </p:graphicFrame>
    </p:spTree>
    <p:extLst>
      <p:ext uri="{BB962C8B-B14F-4D97-AF65-F5344CB8AC3E}">
        <p14:creationId xmlns:p14="http://schemas.microsoft.com/office/powerpoint/2010/main" val="393882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AU" dirty="0">
                <a:solidFill>
                  <a:schemeClr val="dk1"/>
                </a:solidFill>
              </a:rPr>
              <a:t>A</a:t>
            </a:r>
            <a:r>
              <a:rPr lang="en-AU" sz="2000" dirty="0">
                <a:solidFill>
                  <a:schemeClr val="dk1"/>
                </a:solidFill>
              </a:rPr>
              <a:t>ttachment – </a:t>
            </a:r>
            <a:r>
              <a:rPr lang="en-AU" sz="2000" dirty="0" err="1">
                <a:solidFill>
                  <a:schemeClr val="dk1"/>
                </a:solidFill>
              </a:rPr>
              <a:t>Peppol</a:t>
            </a:r>
            <a:r>
              <a:rPr lang="en-AU" sz="2000" dirty="0">
                <a:solidFill>
                  <a:schemeClr val="dk1"/>
                </a:solidFill>
              </a:rPr>
              <a:t> Pre-Award Attachments</a:t>
            </a:r>
            <a:endParaRPr dirty="0"/>
          </a:p>
        </p:txBody>
      </p:sp>
      <p:sp>
        <p:nvSpPr>
          <p:cNvPr id="132" name="Google Shape;13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13</a:t>
            </a:fld>
            <a:endParaRPr/>
          </a:p>
        </p:txBody>
      </p:sp>
      <p:graphicFrame>
        <p:nvGraphicFramePr>
          <p:cNvPr id="2" name="Table 1">
            <a:extLst>
              <a:ext uri="{FF2B5EF4-FFF2-40B4-BE49-F238E27FC236}">
                <a16:creationId xmlns:a16="http://schemas.microsoft.com/office/drawing/2014/main" id="{E164CB87-07F9-A7A8-AB9A-14ABBA216789}"/>
              </a:ext>
            </a:extLst>
          </p:cNvPr>
          <p:cNvGraphicFramePr>
            <a:graphicFrameLocks noGrp="1"/>
          </p:cNvGraphicFramePr>
          <p:nvPr>
            <p:extLst>
              <p:ext uri="{D42A27DB-BD31-4B8C-83A1-F6EECF244321}">
                <p14:modId xmlns:p14="http://schemas.microsoft.com/office/powerpoint/2010/main" val="3495673527"/>
              </p:ext>
            </p:extLst>
          </p:nvPr>
        </p:nvGraphicFramePr>
        <p:xfrm>
          <a:off x="225109" y="970904"/>
          <a:ext cx="8689117" cy="3477361"/>
        </p:xfrm>
        <a:graphic>
          <a:graphicData uri="http://schemas.openxmlformats.org/drawingml/2006/table">
            <a:tbl>
              <a:tblPr/>
              <a:tblGrid>
                <a:gridCol w="1258220">
                  <a:extLst>
                    <a:ext uri="{9D8B030D-6E8A-4147-A177-3AD203B41FA5}">
                      <a16:colId xmlns:a16="http://schemas.microsoft.com/office/drawing/2014/main" val="695803567"/>
                    </a:ext>
                  </a:extLst>
                </a:gridCol>
                <a:gridCol w="547696">
                  <a:extLst>
                    <a:ext uri="{9D8B030D-6E8A-4147-A177-3AD203B41FA5}">
                      <a16:colId xmlns:a16="http://schemas.microsoft.com/office/drawing/2014/main" val="3007996839"/>
                    </a:ext>
                  </a:extLst>
                </a:gridCol>
                <a:gridCol w="510689">
                  <a:extLst>
                    <a:ext uri="{9D8B030D-6E8A-4147-A177-3AD203B41FA5}">
                      <a16:colId xmlns:a16="http://schemas.microsoft.com/office/drawing/2014/main" val="862364656"/>
                    </a:ext>
                  </a:extLst>
                </a:gridCol>
                <a:gridCol w="407071">
                  <a:extLst>
                    <a:ext uri="{9D8B030D-6E8A-4147-A177-3AD203B41FA5}">
                      <a16:colId xmlns:a16="http://schemas.microsoft.com/office/drawing/2014/main" val="4173205901"/>
                    </a:ext>
                  </a:extLst>
                </a:gridCol>
                <a:gridCol w="355262">
                  <a:extLst>
                    <a:ext uri="{9D8B030D-6E8A-4147-A177-3AD203B41FA5}">
                      <a16:colId xmlns:a16="http://schemas.microsoft.com/office/drawing/2014/main" val="2437569302"/>
                    </a:ext>
                  </a:extLst>
                </a:gridCol>
                <a:gridCol w="355262">
                  <a:extLst>
                    <a:ext uri="{9D8B030D-6E8A-4147-A177-3AD203B41FA5}">
                      <a16:colId xmlns:a16="http://schemas.microsoft.com/office/drawing/2014/main" val="4094478979"/>
                    </a:ext>
                  </a:extLst>
                </a:gridCol>
                <a:gridCol w="355262">
                  <a:extLst>
                    <a:ext uri="{9D8B030D-6E8A-4147-A177-3AD203B41FA5}">
                      <a16:colId xmlns:a16="http://schemas.microsoft.com/office/drawing/2014/main" val="3699063068"/>
                    </a:ext>
                  </a:extLst>
                </a:gridCol>
                <a:gridCol w="510689">
                  <a:extLst>
                    <a:ext uri="{9D8B030D-6E8A-4147-A177-3AD203B41FA5}">
                      <a16:colId xmlns:a16="http://schemas.microsoft.com/office/drawing/2014/main" val="895377464"/>
                    </a:ext>
                  </a:extLst>
                </a:gridCol>
                <a:gridCol w="429275">
                  <a:extLst>
                    <a:ext uri="{9D8B030D-6E8A-4147-A177-3AD203B41FA5}">
                      <a16:colId xmlns:a16="http://schemas.microsoft.com/office/drawing/2014/main" val="4268658019"/>
                    </a:ext>
                  </a:extLst>
                </a:gridCol>
                <a:gridCol w="488485">
                  <a:extLst>
                    <a:ext uri="{9D8B030D-6E8A-4147-A177-3AD203B41FA5}">
                      <a16:colId xmlns:a16="http://schemas.microsoft.com/office/drawing/2014/main" val="816790715"/>
                    </a:ext>
                  </a:extLst>
                </a:gridCol>
                <a:gridCol w="481084">
                  <a:extLst>
                    <a:ext uri="{9D8B030D-6E8A-4147-A177-3AD203B41FA5}">
                      <a16:colId xmlns:a16="http://schemas.microsoft.com/office/drawing/2014/main" val="2975680729"/>
                    </a:ext>
                  </a:extLst>
                </a:gridCol>
                <a:gridCol w="355262">
                  <a:extLst>
                    <a:ext uri="{9D8B030D-6E8A-4147-A177-3AD203B41FA5}">
                      <a16:colId xmlns:a16="http://schemas.microsoft.com/office/drawing/2014/main" val="3850125810"/>
                    </a:ext>
                  </a:extLst>
                </a:gridCol>
                <a:gridCol w="392268">
                  <a:extLst>
                    <a:ext uri="{9D8B030D-6E8A-4147-A177-3AD203B41FA5}">
                      <a16:colId xmlns:a16="http://schemas.microsoft.com/office/drawing/2014/main" val="1818846023"/>
                    </a:ext>
                  </a:extLst>
                </a:gridCol>
                <a:gridCol w="481084">
                  <a:extLst>
                    <a:ext uri="{9D8B030D-6E8A-4147-A177-3AD203B41FA5}">
                      <a16:colId xmlns:a16="http://schemas.microsoft.com/office/drawing/2014/main" val="1429483550"/>
                    </a:ext>
                  </a:extLst>
                </a:gridCol>
                <a:gridCol w="488485">
                  <a:extLst>
                    <a:ext uri="{9D8B030D-6E8A-4147-A177-3AD203B41FA5}">
                      <a16:colId xmlns:a16="http://schemas.microsoft.com/office/drawing/2014/main" val="290301537"/>
                    </a:ext>
                  </a:extLst>
                </a:gridCol>
                <a:gridCol w="355262">
                  <a:extLst>
                    <a:ext uri="{9D8B030D-6E8A-4147-A177-3AD203B41FA5}">
                      <a16:colId xmlns:a16="http://schemas.microsoft.com/office/drawing/2014/main" val="437450491"/>
                    </a:ext>
                  </a:extLst>
                </a:gridCol>
                <a:gridCol w="414473">
                  <a:extLst>
                    <a:ext uri="{9D8B030D-6E8A-4147-A177-3AD203B41FA5}">
                      <a16:colId xmlns:a16="http://schemas.microsoft.com/office/drawing/2014/main" val="1768071612"/>
                    </a:ext>
                  </a:extLst>
                </a:gridCol>
                <a:gridCol w="503288">
                  <a:extLst>
                    <a:ext uri="{9D8B030D-6E8A-4147-A177-3AD203B41FA5}">
                      <a16:colId xmlns:a16="http://schemas.microsoft.com/office/drawing/2014/main" val="1880543334"/>
                    </a:ext>
                  </a:extLst>
                </a:gridCol>
              </a:tblGrid>
              <a:tr h="170557">
                <a:tc>
                  <a:txBody>
                    <a:bodyPr/>
                    <a:lstStyle/>
                    <a:p>
                      <a:pPr algn="l" fontAlgn="t"/>
                      <a:endParaRPr lang="en-AU" sz="700" b="0" i="0" u="none" strike="noStrike">
                        <a:solidFill>
                          <a:srgbClr val="000000"/>
                        </a:solidFill>
                        <a:effectLst/>
                        <a:latin typeface="Calibri" panose="020F0502020204030204" pitchFamily="34" charset="0"/>
                      </a:endParaRPr>
                    </a:p>
                  </a:txBody>
                  <a:tcPr marL="3629" marR="3629" marT="3629"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AU" sz="700" b="0" i="0" u="none" strike="noStrike">
                        <a:solidFill>
                          <a:srgbClr val="000000"/>
                        </a:solidFill>
                        <a:effectLst/>
                        <a:latin typeface="Calibri" panose="020F0502020204030204" pitchFamily="34" charset="0"/>
                      </a:endParaRPr>
                    </a:p>
                  </a:txBody>
                  <a:tcPr marL="3629" marR="3629" marT="362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16">
                  <a:txBody>
                    <a:bodyPr/>
                    <a:lstStyle/>
                    <a:p>
                      <a:pPr algn="ctr" fontAlgn="t"/>
                      <a:r>
                        <a:rPr lang="en-AU" sz="700" b="1" i="0" u="none" strike="noStrike">
                          <a:solidFill>
                            <a:srgbClr val="000000"/>
                          </a:solidFill>
                          <a:effectLst/>
                          <a:latin typeface="Calibri" panose="020F0502020204030204" pitchFamily="34" charset="0"/>
                        </a:rPr>
                        <a:t>Pre-Award</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66475593"/>
                  </a:ext>
                </a:extLst>
              </a:tr>
              <a:tr h="511671">
                <a:tc>
                  <a:txBody>
                    <a:bodyPr/>
                    <a:lstStyle/>
                    <a:p>
                      <a:pPr algn="l" fontAlgn="t"/>
                      <a:r>
                        <a:rPr lang="en-AU" sz="800" b="1" i="0" u="none" strike="noStrike" dirty="0">
                          <a:solidFill>
                            <a:srgbClr val="000000"/>
                          </a:solidFill>
                          <a:effectLst/>
                          <a:latin typeface="Calibri" panose="020F0502020204030204" pitchFamily="34" charset="0"/>
                        </a:rPr>
                        <a:t>Field Name</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800" b="1" i="0" u="none" strike="noStrike" dirty="0">
                          <a:solidFill>
                            <a:srgbClr val="000000"/>
                          </a:solidFill>
                          <a:effectLst/>
                          <a:latin typeface="Calibri" panose="020F0502020204030204" pitchFamily="34" charset="0"/>
                        </a:rPr>
                        <a:t>UBL Cardinality</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700" b="1" i="0" u="none" strike="noStrike" dirty="0">
                          <a:solidFill>
                            <a:srgbClr val="000000"/>
                          </a:solidFill>
                          <a:effectLst/>
                          <a:latin typeface="Calibri" panose="020F0502020204030204" pitchFamily="34" charset="0"/>
                        </a:rPr>
                        <a:t>EOI Request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EOI Response</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 Status Request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Call for Tenders</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 Receipt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Tendering Question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Tendering Answers</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 Clarification Request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 Clarification [Response]</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Search Notice Request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Search Notice Response</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 Withdrawl</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Tender Withdrawl Notification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Publish Notice</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a:solidFill>
                            <a:srgbClr val="000000"/>
                          </a:solidFill>
                          <a:effectLst/>
                          <a:latin typeface="Calibri" panose="020F0502020204030204" pitchFamily="34" charset="0"/>
                        </a:rPr>
                        <a:t>Notice Publication Response</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AU" sz="700" b="1" i="0" u="none" strike="noStrike" dirty="0">
                          <a:solidFill>
                            <a:srgbClr val="000000"/>
                          </a:solidFill>
                          <a:effectLst/>
                          <a:latin typeface="Calibri" panose="020F0502020204030204" pitchFamily="34" charset="0"/>
                        </a:rPr>
                        <a:t>Awarding Notification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94019923"/>
                  </a:ext>
                </a:extLst>
              </a:tr>
              <a:tr h="170557">
                <a:tc>
                  <a:txBody>
                    <a:bodyPr/>
                    <a:lstStyle/>
                    <a:p>
                      <a:pPr algn="l" fontAlgn="t"/>
                      <a:r>
                        <a:rPr lang="en-AU" sz="900" b="1" i="0" u="none" strike="noStrike">
                          <a:solidFill>
                            <a:srgbClr val="000000"/>
                          </a:solidFill>
                          <a:effectLst/>
                          <a:latin typeface="Calibri" panose="020F0502020204030204" pitchFamily="34" charset="0"/>
                        </a:rPr>
                        <a:t>Parent Element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900" b="1" i="0" u="none" strike="noStrike" dirty="0">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DocRef</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TDR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TDR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1" i="0" u="none" strike="noStrike">
                          <a:solidFill>
                            <a:srgbClr val="000000"/>
                          </a:solidFill>
                          <a:effectLst/>
                          <a:latin typeface="Calibri" panose="020F0502020204030204" pitchFamily="34" charset="0"/>
                        </a:rPr>
                        <a:t>CDR</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19227674"/>
                  </a:ext>
                </a:extLst>
              </a:tr>
              <a:tr h="241132">
                <a:tc>
                  <a:txBody>
                    <a:bodyPr/>
                    <a:lstStyle/>
                    <a:p>
                      <a:pPr algn="l" fontAlgn="t"/>
                      <a:r>
                        <a:rPr lang="en-AU" sz="900" b="0" i="0" u="none" strike="noStrike">
                          <a:solidFill>
                            <a:srgbClr val="000000"/>
                          </a:solidFill>
                          <a:effectLst/>
                          <a:latin typeface="Calibri" panose="020F0502020204030204" pitchFamily="34" charset="0"/>
                        </a:rPr>
                        <a:t>Attachment</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 (1..n)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 (1..n)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 (1..n)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 (1..n)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 (1..1)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 (1..1)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t"/>
                      <a:r>
                        <a:rPr lang="en-AU" sz="900" b="0" i="0" u="none" strike="noStrike">
                          <a:solidFill>
                            <a:srgbClr val="000000"/>
                          </a:solidFill>
                          <a:effectLst/>
                          <a:latin typeface="Calibri" panose="020F0502020204030204" pitchFamily="34" charset="0"/>
                        </a:rPr>
                        <a:t>Y (0..1)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527357469"/>
                  </a:ext>
                </a:extLst>
              </a:tr>
              <a:tr h="223489">
                <a:tc>
                  <a:txBody>
                    <a:bodyPr/>
                    <a:lstStyle/>
                    <a:p>
                      <a:pPr algn="l" fontAlgn="t"/>
                      <a:r>
                        <a:rPr lang="en-AU" sz="900" b="0" i="0" u="none" strike="noStrike">
                          <a:solidFill>
                            <a:srgbClr val="000000"/>
                          </a:solidFill>
                          <a:effectLst/>
                          <a:latin typeface="Calibri" panose="020F0502020204030204" pitchFamily="34" charset="0"/>
                        </a:rPr>
                        <a:t>EmbeddedDocumentBinaryObject</a:t>
                      </a:r>
                    </a:p>
                  </a:txBody>
                  <a:tcPr marL="5444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99320534"/>
                  </a:ext>
                </a:extLst>
              </a:tr>
              <a:tr h="229368">
                <a:tc>
                  <a:txBody>
                    <a:bodyPr/>
                    <a:lstStyle/>
                    <a:p>
                      <a:pPr algn="l" fontAlgn="t"/>
                      <a:r>
                        <a:rPr lang="en-AU" sz="900" b="0" i="0" u="none" strike="noStrike">
                          <a:solidFill>
                            <a:srgbClr val="000000"/>
                          </a:solidFill>
                          <a:effectLst/>
                          <a:latin typeface="Calibri" panose="020F0502020204030204" pitchFamily="34" charset="0"/>
                        </a:rPr>
                        <a:t>ExternalReference</a:t>
                      </a:r>
                    </a:p>
                  </a:txBody>
                  <a:tcPr marL="5444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X</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688506745"/>
                  </a:ext>
                </a:extLst>
              </a:tr>
              <a:tr h="170557">
                <a:tc>
                  <a:txBody>
                    <a:bodyPr/>
                    <a:lstStyle/>
                    <a:p>
                      <a:pPr algn="l" fontAlgn="t"/>
                      <a:r>
                        <a:rPr lang="en-AU" sz="900" b="0" i="0" u="none" strike="noStrike">
                          <a:solidFill>
                            <a:srgbClr val="000000"/>
                          </a:solidFill>
                          <a:effectLst/>
                          <a:latin typeface="Calibri" panose="020F0502020204030204" pitchFamily="34" charset="0"/>
                        </a:rPr>
                        <a:t>URI</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7026973"/>
                  </a:ext>
                </a:extLst>
              </a:tr>
              <a:tr h="170557">
                <a:tc>
                  <a:txBody>
                    <a:bodyPr/>
                    <a:lstStyle/>
                    <a:p>
                      <a:pPr algn="l" fontAlgn="t"/>
                      <a:r>
                        <a:rPr lang="en-AU" sz="900" b="0" i="0" u="none" strike="noStrike">
                          <a:solidFill>
                            <a:srgbClr val="000000"/>
                          </a:solidFill>
                          <a:effectLst/>
                          <a:latin typeface="Calibri" panose="020F0502020204030204" pitchFamily="34" charset="0"/>
                        </a:rPr>
                        <a:t>DocumentHash</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81922341"/>
                  </a:ext>
                </a:extLst>
              </a:tr>
              <a:tr h="170557">
                <a:tc>
                  <a:txBody>
                    <a:bodyPr/>
                    <a:lstStyle/>
                    <a:p>
                      <a:pPr algn="l" fontAlgn="t"/>
                      <a:r>
                        <a:rPr lang="en-AU" sz="900" b="0" i="0" u="none" strike="noStrike">
                          <a:solidFill>
                            <a:srgbClr val="000000"/>
                          </a:solidFill>
                          <a:effectLst/>
                          <a:latin typeface="Calibri" panose="020F0502020204030204" pitchFamily="34" charset="0"/>
                        </a:rPr>
                        <a:t>HashAlgorithmMethod</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54656485"/>
                  </a:ext>
                </a:extLst>
              </a:tr>
              <a:tr h="170557">
                <a:tc>
                  <a:txBody>
                    <a:bodyPr/>
                    <a:lstStyle/>
                    <a:p>
                      <a:pPr algn="l" fontAlgn="t"/>
                      <a:r>
                        <a:rPr lang="en-AU" sz="900" b="0" i="0" u="none" strike="noStrike">
                          <a:solidFill>
                            <a:srgbClr val="000000"/>
                          </a:solidFill>
                          <a:effectLst/>
                          <a:latin typeface="Calibri" panose="020F0502020204030204" pitchFamily="34" charset="0"/>
                        </a:rPr>
                        <a:t>ExpiryDate</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78680671"/>
                  </a:ext>
                </a:extLst>
              </a:tr>
              <a:tr h="170557">
                <a:tc>
                  <a:txBody>
                    <a:bodyPr/>
                    <a:lstStyle/>
                    <a:p>
                      <a:pPr algn="l" fontAlgn="t"/>
                      <a:r>
                        <a:rPr lang="en-AU" sz="900" b="0" i="0" u="none" strike="noStrike">
                          <a:solidFill>
                            <a:srgbClr val="000000"/>
                          </a:solidFill>
                          <a:effectLst/>
                          <a:latin typeface="Calibri" panose="020F0502020204030204" pitchFamily="34" charset="0"/>
                        </a:rPr>
                        <a:t>ExpiryTime</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939825"/>
                  </a:ext>
                </a:extLst>
              </a:tr>
              <a:tr h="170557">
                <a:tc>
                  <a:txBody>
                    <a:bodyPr/>
                    <a:lstStyle/>
                    <a:p>
                      <a:pPr algn="l" fontAlgn="t"/>
                      <a:r>
                        <a:rPr lang="en-AU" sz="900" b="0" i="0" u="none" strike="noStrike">
                          <a:solidFill>
                            <a:srgbClr val="000000"/>
                          </a:solidFill>
                          <a:effectLst/>
                          <a:latin typeface="Calibri" panose="020F0502020204030204" pitchFamily="34" charset="0"/>
                        </a:rPr>
                        <a:t>MimeCode</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7310102"/>
                  </a:ext>
                </a:extLst>
              </a:tr>
              <a:tr h="170557">
                <a:tc>
                  <a:txBody>
                    <a:bodyPr/>
                    <a:lstStyle/>
                    <a:p>
                      <a:pPr algn="l" fontAlgn="t"/>
                      <a:r>
                        <a:rPr lang="en-AU" sz="900" b="0" i="0" u="none" strike="noStrike">
                          <a:solidFill>
                            <a:srgbClr val="000000"/>
                          </a:solidFill>
                          <a:effectLst/>
                          <a:latin typeface="Calibri" panose="020F0502020204030204" pitchFamily="34" charset="0"/>
                        </a:rPr>
                        <a:t>FormatCode</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9712188"/>
                  </a:ext>
                </a:extLst>
              </a:tr>
              <a:tr h="170557">
                <a:tc>
                  <a:txBody>
                    <a:bodyPr/>
                    <a:lstStyle/>
                    <a:p>
                      <a:pPr algn="l" fontAlgn="t"/>
                      <a:r>
                        <a:rPr lang="en-AU" sz="900" b="0" i="0" u="none" strike="noStrike">
                          <a:solidFill>
                            <a:srgbClr val="000000"/>
                          </a:solidFill>
                          <a:effectLst/>
                          <a:latin typeface="Calibri" panose="020F0502020204030204" pitchFamily="34" charset="0"/>
                        </a:rPr>
                        <a:t>EncodingCode</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0695388"/>
                  </a:ext>
                </a:extLst>
              </a:tr>
              <a:tr h="170557">
                <a:tc>
                  <a:txBody>
                    <a:bodyPr/>
                    <a:lstStyle/>
                    <a:p>
                      <a:pPr algn="l" fontAlgn="t"/>
                      <a:r>
                        <a:rPr lang="en-AU" sz="900" b="0" i="0" u="none" strike="noStrike">
                          <a:solidFill>
                            <a:srgbClr val="000000"/>
                          </a:solidFill>
                          <a:effectLst/>
                          <a:latin typeface="Calibri" panose="020F0502020204030204" pitchFamily="34" charset="0"/>
                        </a:rPr>
                        <a:t>characterSetCode</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2300445"/>
                  </a:ext>
                </a:extLst>
              </a:tr>
              <a:tr h="170557">
                <a:tc>
                  <a:txBody>
                    <a:bodyPr/>
                    <a:lstStyle/>
                    <a:p>
                      <a:pPr algn="l" fontAlgn="t"/>
                      <a:r>
                        <a:rPr lang="en-AU" sz="900" b="0" i="0" u="none" strike="noStrike">
                          <a:solidFill>
                            <a:srgbClr val="000000"/>
                          </a:solidFill>
                          <a:effectLst/>
                          <a:latin typeface="Calibri" panose="020F0502020204030204" pitchFamily="34" charset="0"/>
                        </a:rPr>
                        <a:t>FileName</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0..1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1537712"/>
                  </a:ext>
                </a:extLst>
              </a:tr>
              <a:tr h="170557">
                <a:tc>
                  <a:txBody>
                    <a:bodyPr/>
                    <a:lstStyle/>
                    <a:p>
                      <a:pPr algn="l" fontAlgn="t"/>
                      <a:r>
                        <a:rPr lang="en-AU" sz="900" b="0" i="0" u="none" strike="noStrike">
                          <a:solidFill>
                            <a:srgbClr val="000000"/>
                          </a:solidFill>
                          <a:effectLst/>
                          <a:latin typeface="Calibri" panose="020F0502020204030204" pitchFamily="34" charset="0"/>
                        </a:rPr>
                        <a:t>Description</a:t>
                      </a:r>
                    </a:p>
                  </a:txBody>
                  <a:tcPr marL="108880"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900" b="0" i="0" u="none" strike="noStrike">
                          <a:solidFill>
                            <a:srgbClr val="000000"/>
                          </a:solidFill>
                          <a:effectLst/>
                          <a:latin typeface="Calibri" panose="020F0502020204030204" pitchFamily="34" charset="0"/>
                        </a:rPr>
                        <a:t>0..n</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1..1</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3629" marR="3629" marT="3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8762146"/>
                  </a:ext>
                </a:extLst>
              </a:tr>
            </a:tbl>
          </a:graphicData>
        </a:graphic>
      </p:graphicFrame>
    </p:spTree>
    <p:extLst>
      <p:ext uri="{BB962C8B-B14F-4D97-AF65-F5344CB8AC3E}">
        <p14:creationId xmlns:p14="http://schemas.microsoft.com/office/powerpoint/2010/main" val="52310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AU">
                <a:solidFill>
                  <a:schemeClr val="dk1"/>
                </a:solidFill>
              </a:rPr>
              <a:t>A</a:t>
            </a:r>
            <a:r>
              <a:rPr lang="en-AU" sz="2000">
                <a:solidFill>
                  <a:schemeClr val="dk1"/>
                </a:solidFill>
              </a:rPr>
              <a:t>ttachment – other metadata supported by UBL</a:t>
            </a:r>
            <a:endParaRPr/>
          </a:p>
        </p:txBody>
      </p:sp>
      <p:sp>
        <p:nvSpPr>
          <p:cNvPr id="2" name="Text Placeholder 1">
            <a:extLst>
              <a:ext uri="{FF2B5EF4-FFF2-40B4-BE49-F238E27FC236}">
                <a16:creationId xmlns:a16="http://schemas.microsoft.com/office/drawing/2014/main" id="{C6DB0B0D-BB03-B769-B8F0-BACBFE013CC6}"/>
              </a:ext>
            </a:extLst>
          </p:cNvPr>
          <p:cNvSpPr>
            <a:spLocks noGrp="1"/>
          </p:cNvSpPr>
          <p:nvPr>
            <p:ph type="body" idx="1"/>
          </p:nvPr>
        </p:nvSpPr>
        <p:spPr/>
        <p:txBody>
          <a:bodyPr/>
          <a:lstStyle/>
          <a:p>
            <a:pPr marL="139700" indent="0">
              <a:buNone/>
            </a:pPr>
            <a:r>
              <a:rPr lang="en-AU" sz="1600" b="1" dirty="0"/>
              <a:t>So what does this all mean?</a:t>
            </a:r>
          </a:p>
          <a:p>
            <a:pPr marL="139700" indent="0">
              <a:buNone/>
            </a:pPr>
            <a:endParaRPr lang="en-AU" dirty="0"/>
          </a:p>
          <a:p>
            <a:pPr marL="139700" indent="0">
              <a:buNone/>
            </a:pPr>
            <a:r>
              <a:rPr lang="en-AU" dirty="0"/>
              <a:t>We could enhance the Post-Award Specifications (by raising a </a:t>
            </a:r>
            <a:r>
              <a:rPr lang="en-AU" dirty="0" err="1"/>
              <a:t>Peppol</a:t>
            </a:r>
            <a:r>
              <a:rPr lang="en-AU" dirty="0"/>
              <a:t> RFC):</a:t>
            </a:r>
          </a:p>
          <a:p>
            <a:pPr lvl="1"/>
            <a:r>
              <a:rPr lang="en-AU" dirty="0"/>
              <a:t>Improve the use of </a:t>
            </a:r>
            <a:r>
              <a:rPr lang="en-AU" dirty="0" err="1"/>
              <a:t>ExternalReference</a:t>
            </a:r>
            <a:r>
              <a:rPr lang="en-AU" dirty="0"/>
              <a:t> to better support automation and integrity checking.</a:t>
            </a:r>
          </a:p>
          <a:p>
            <a:pPr lvl="1"/>
            <a:r>
              <a:rPr lang="en-AU" dirty="0"/>
              <a:t>Suggest the following:</a:t>
            </a:r>
          </a:p>
          <a:p>
            <a:pPr lvl="2"/>
            <a:r>
              <a:rPr lang="en-AU" dirty="0"/>
              <a:t>Inclusion of </a:t>
            </a:r>
            <a:r>
              <a:rPr lang="en-AU" dirty="0" err="1"/>
              <a:t>MimeCode</a:t>
            </a:r>
            <a:endParaRPr lang="en-AU" dirty="0"/>
          </a:p>
          <a:p>
            <a:pPr lvl="2"/>
            <a:r>
              <a:rPr lang="en-AU" dirty="0"/>
              <a:t>Inclusion of </a:t>
            </a:r>
            <a:r>
              <a:rPr lang="en-AU" dirty="0" err="1"/>
              <a:t>DocumentHash</a:t>
            </a:r>
            <a:endParaRPr lang="en-AU" dirty="0"/>
          </a:p>
          <a:p>
            <a:pPr lvl="2"/>
            <a:r>
              <a:rPr lang="en-AU" dirty="0"/>
              <a:t>Inclusion of </a:t>
            </a:r>
            <a:r>
              <a:rPr lang="en-AU" dirty="0" err="1"/>
              <a:t>HashAlgorithmMethod</a:t>
            </a:r>
            <a:endParaRPr lang="en-AU" dirty="0"/>
          </a:p>
          <a:p>
            <a:pPr marL="1054100" lvl="2" indent="0">
              <a:buNone/>
            </a:pPr>
            <a:endParaRPr lang="en-AU" dirty="0"/>
          </a:p>
          <a:p>
            <a:pPr marL="139700" indent="0">
              <a:buNone/>
            </a:pPr>
            <a:r>
              <a:rPr lang="en-AU" dirty="0"/>
              <a:t>Is there value in supporting expiry date / time?</a:t>
            </a:r>
          </a:p>
        </p:txBody>
      </p:sp>
      <p:sp>
        <p:nvSpPr>
          <p:cNvPr id="132" name="Google Shape;132;p17"/>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14</a:t>
            </a:fld>
            <a:endParaRPr/>
          </a:p>
        </p:txBody>
      </p:sp>
    </p:spTree>
    <p:extLst>
      <p:ext uri="{BB962C8B-B14F-4D97-AF65-F5344CB8AC3E}">
        <p14:creationId xmlns:p14="http://schemas.microsoft.com/office/powerpoint/2010/main" val="382564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B640-D84B-3781-A053-9A47AA0FC82F}"/>
              </a:ext>
            </a:extLst>
          </p:cNvPr>
          <p:cNvSpPr>
            <a:spLocks noGrp="1"/>
          </p:cNvSpPr>
          <p:nvPr>
            <p:ph type="title"/>
          </p:nvPr>
        </p:nvSpPr>
        <p:spPr/>
        <p:txBody>
          <a:bodyPr/>
          <a:lstStyle/>
          <a:p>
            <a:r>
              <a:rPr lang="en-AU" dirty="0" err="1"/>
              <a:t>DocumentReference</a:t>
            </a:r>
            <a:r>
              <a:rPr lang="en-AU" dirty="0"/>
              <a:t> </a:t>
            </a:r>
            <a:r>
              <a:rPr lang="en-AU" sz="2000" dirty="0">
                <a:solidFill>
                  <a:schemeClr val="dk1"/>
                </a:solidFill>
              </a:rPr>
              <a:t>– other metadata supported by UBL</a:t>
            </a:r>
            <a:endParaRPr lang="en-AU" dirty="0"/>
          </a:p>
        </p:txBody>
      </p:sp>
      <p:sp>
        <p:nvSpPr>
          <p:cNvPr id="3" name="Text Placeholder 2">
            <a:extLst>
              <a:ext uri="{FF2B5EF4-FFF2-40B4-BE49-F238E27FC236}">
                <a16:creationId xmlns:a16="http://schemas.microsoft.com/office/drawing/2014/main" id="{8F172BEC-99F6-FD6A-6949-2B2E109C55DB}"/>
              </a:ext>
            </a:extLst>
          </p:cNvPr>
          <p:cNvSpPr>
            <a:spLocks noGrp="1"/>
          </p:cNvSpPr>
          <p:nvPr>
            <p:ph type="body" idx="1"/>
          </p:nvPr>
        </p:nvSpPr>
        <p:spPr/>
        <p:txBody>
          <a:bodyPr/>
          <a:lstStyle/>
          <a:p>
            <a:r>
              <a:rPr lang="en-AU" dirty="0"/>
              <a:t>This is concept is used in multiple places throughout the BIS:</a:t>
            </a:r>
          </a:p>
          <a:p>
            <a:pPr lvl="1"/>
            <a:r>
              <a:rPr lang="en-AU" dirty="0" err="1"/>
              <a:t>AdditionalDocumentReference</a:t>
            </a:r>
            <a:endParaRPr lang="en-AU" dirty="0"/>
          </a:p>
          <a:p>
            <a:pPr lvl="1"/>
            <a:r>
              <a:rPr lang="en-AU" dirty="0" err="1"/>
              <a:t>ItemSpecificationDocumentReference</a:t>
            </a:r>
            <a:endParaRPr lang="en-AU" dirty="0"/>
          </a:p>
          <a:p>
            <a:pPr lvl="1"/>
            <a:r>
              <a:rPr lang="en-AU" dirty="0" err="1"/>
              <a:t>TenderDocumentReference</a:t>
            </a:r>
            <a:endParaRPr lang="en-AU" dirty="0"/>
          </a:p>
          <a:p>
            <a:pPr lvl="1"/>
            <a:r>
              <a:rPr lang="en-AU" dirty="0" err="1"/>
              <a:t>ContractDocumentReference</a:t>
            </a:r>
            <a:endParaRPr lang="en-AU" dirty="0"/>
          </a:p>
          <a:p>
            <a:pPr lvl="1"/>
            <a:r>
              <a:rPr lang="en-AU" dirty="0" err="1"/>
              <a:t>DepatchDocumentReference</a:t>
            </a:r>
            <a:endParaRPr lang="en-AU" dirty="0"/>
          </a:p>
          <a:p>
            <a:pPr lvl="1"/>
            <a:endParaRPr lang="en-AU" dirty="0"/>
          </a:p>
          <a:p>
            <a:pPr marL="596900" lvl="1" indent="0">
              <a:buNone/>
            </a:pPr>
            <a:endParaRPr lang="en-AU" dirty="0"/>
          </a:p>
        </p:txBody>
      </p:sp>
      <p:sp>
        <p:nvSpPr>
          <p:cNvPr id="4" name="Slide Number Placeholder 3">
            <a:extLst>
              <a:ext uri="{FF2B5EF4-FFF2-40B4-BE49-F238E27FC236}">
                <a16:creationId xmlns:a16="http://schemas.microsoft.com/office/drawing/2014/main" id="{F2C886FC-6244-70D4-0DC9-1708CDA377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AU" smtClean="0"/>
              <a:t>15</a:t>
            </a:fld>
            <a:endParaRPr lang="en-AU"/>
          </a:p>
        </p:txBody>
      </p:sp>
    </p:spTree>
    <p:extLst>
      <p:ext uri="{BB962C8B-B14F-4D97-AF65-F5344CB8AC3E}">
        <p14:creationId xmlns:p14="http://schemas.microsoft.com/office/powerpoint/2010/main" val="845628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B640-D84B-3781-A053-9A47AA0FC82F}"/>
              </a:ext>
            </a:extLst>
          </p:cNvPr>
          <p:cNvSpPr>
            <a:spLocks noGrp="1"/>
          </p:cNvSpPr>
          <p:nvPr>
            <p:ph type="title"/>
          </p:nvPr>
        </p:nvSpPr>
        <p:spPr/>
        <p:txBody>
          <a:bodyPr/>
          <a:lstStyle/>
          <a:p>
            <a:r>
              <a:rPr lang="en-AU" dirty="0" err="1"/>
              <a:t>DocumentReference</a:t>
            </a:r>
            <a:r>
              <a:rPr lang="en-AU" dirty="0"/>
              <a:t> </a:t>
            </a:r>
            <a:r>
              <a:rPr lang="en-AU" sz="2000" dirty="0">
                <a:solidFill>
                  <a:schemeClr val="dk1"/>
                </a:solidFill>
              </a:rPr>
              <a:t>– other metadata supported by UBL</a:t>
            </a:r>
            <a:endParaRPr lang="en-AU" dirty="0"/>
          </a:p>
        </p:txBody>
      </p:sp>
      <p:sp>
        <p:nvSpPr>
          <p:cNvPr id="3" name="Text Placeholder 2">
            <a:extLst>
              <a:ext uri="{FF2B5EF4-FFF2-40B4-BE49-F238E27FC236}">
                <a16:creationId xmlns:a16="http://schemas.microsoft.com/office/drawing/2014/main" id="{8F172BEC-99F6-FD6A-6949-2B2E109C55DB}"/>
              </a:ext>
            </a:extLst>
          </p:cNvPr>
          <p:cNvSpPr>
            <a:spLocks noGrp="1"/>
          </p:cNvSpPr>
          <p:nvPr>
            <p:ph type="body" idx="1"/>
          </p:nvPr>
        </p:nvSpPr>
        <p:spPr>
          <a:xfrm>
            <a:off x="311700" y="1017725"/>
            <a:ext cx="8520600" cy="461940"/>
          </a:xfrm>
        </p:spPr>
        <p:txBody>
          <a:bodyPr/>
          <a:lstStyle/>
          <a:p>
            <a:r>
              <a:rPr lang="en-AU" dirty="0"/>
              <a:t>Available child elements:</a:t>
            </a:r>
          </a:p>
          <a:p>
            <a:pPr lvl="1"/>
            <a:endParaRPr lang="en-AU" dirty="0"/>
          </a:p>
          <a:p>
            <a:pPr marL="596900" lvl="1" indent="0">
              <a:buNone/>
            </a:pPr>
            <a:endParaRPr lang="en-AU" dirty="0"/>
          </a:p>
        </p:txBody>
      </p:sp>
      <p:sp>
        <p:nvSpPr>
          <p:cNvPr id="4" name="Slide Number Placeholder 3">
            <a:extLst>
              <a:ext uri="{FF2B5EF4-FFF2-40B4-BE49-F238E27FC236}">
                <a16:creationId xmlns:a16="http://schemas.microsoft.com/office/drawing/2014/main" id="{F2C886FC-6244-70D4-0DC9-1708CDA377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AU" smtClean="0"/>
              <a:t>16</a:t>
            </a:fld>
            <a:endParaRPr lang="en-AU"/>
          </a:p>
        </p:txBody>
      </p:sp>
      <p:graphicFrame>
        <p:nvGraphicFramePr>
          <p:cNvPr id="6" name="Table 5">
            <a:extLst>
              <a:ext uri="{FF2B5EF4-FFF2-40B4-BE49-F238E27FC236}">
                <a16:creationId xmlns:a16="http://schemas.microsoft.com/office/drawing/2014/main" id="{609BEA4B-0DC8-F4B5-6D03-1E73C32C6697}"/>
              </a:ext>
            </a:extLst>
          </p:cNvPr>
          <p:cNvGraphicFramePr>
            <a:graphicFrameLocks noGrp="1"/>
          </p:cNvGraphicFramePr>
          <p:nvPr>
            <p:extLst>
              <p:ext uri="{D42A27DB-BD31-4B8C-83A1-F6EECF244321}">
                <p14:modId xmlns:p14="http://schemas.microsoft.com/office/powerpoint/2010/main" val="3490393723"/>
              </p:ext>
            </p:extLst>
          </p:nvPr>
        </p:nvGraphicFramePr>
        <p:xfrm>
          <a:off x="401075" y="1368376"/>
          <a:ext cx="8341849" cy="3590397"/>
        </p:xfrm>
        <a:graphic>
          <a:graphicData uri="http://schemas.openxmlformats.org/drawingml/2006/table">
            <a:tbl>
              <a:tblPr/>
              <a:tblGrid>
                <a:gridCol w="1607141">
                  <a:extLst>
                    <a:ext uri="{9D8B030D-6E8A-4147-A177-3AD203B41FA5}">
                      <a16:colId xmlns:a16="http://schemas.microsoft.com/office/drawing/2014/main" val="3931763909"/>
                    </a:ext>
                  </a:extLst>
                </a:gridCol>
                <a:gridCol w="4914221">
                  <a:extLst>
                    <a:ext uri="{9D8B030D-6E8A-4147-A177-3AD203B41FA5}">
                      <a16:colId xmlns:a16="http://schemas.microsoft.com/office/drawing/2014/main" val="3148649519"/>
                    </a:ext>
                  </a:extLst>
                </a:gridCol>
                <a:gridCol w="1180407">
                  <a:extLst>
                    <a:ext uri="{9D8B030D-6E8A-4147-A177-3AD203B41FA5}">
                      <a16:colId xmlns:a16="http://schemas.microsoft.com/office/drawing/2014/main" val="728332012"/>
                    </a:ext>
                  </a:extLst>
                </a:gridCol>
                <a:gridCol w="640080">
                  <a:extLst>
                    <a:ext uri="{9D8B030D-6E8A-4147-A177-3AD203B41FA5}">
                      <a16:colId xmlns:a16="http://schemas.microsoft.com/office/drawing/2014/main" val="1655158189"/>
                    </a:ext>
                  </a:extLst>
                </a:gridCol>
              </a:tblGrid>
              <a:tr h="209861">
                <a:tc>
                  <a:txBody>
                    <a:bodyPr/>
                    <a:lstStyle/>
                    <a:p>
                      <a:pPr algn="l" fontAlgn="t"/>
                      <a:r>
                        <a:rPr lang="en-AU" sz="1000" b="1" i="0" u="none" strike="noStrike" dirty="0">
                          <a:solidFill>
                            <a:srgbClr val="000000"/>
                          </a:solidFill>
                          <a:effectLst/>
                          <a:latin typeface="Calibri" panose="020F0502020204030204" pitchFamily="34" charset="0"/>
                        </a:rPr>
                        <a:t>Parent Element</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1000" b="1" i="0" u="none" strike="noStrike">
                          <a:solidFill>
                            <a:srgbClr val="000000"/>
                          </a:solidFill>
                          <a:effectLst/>
                          <a:latin typeface="Calibri" panose="020F0502020204030204" pitchFamily="34" charset="0"/>
                        </a:rPr>
                        <a:t>Description</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1000" b="1" i="0" u="none" strike="noStrike">
                          <a:solidFill>
                            <a:srgbClr val="000000"/>
                          </a:solidFill>
                          <a:effectLst/>
                          <a:latin typeface="Calibri" panose="020F0502020204030204" pitchFamily="34" charset="0"/>
                        </a:rPr>
                        <a:t>Type</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AU" sz="1000" b="1" i="0" u="none" strike="noStrike">
                          <a:solidFill>
                            <a:srgbClr val="000000"/>
                          </a:solidFill>
                          <a:effectLst/>
                          <a:latin typeface="Calibri" panose="020F0502020204030204" pitchFamily="34" charset="0"/>
                        </a:rPr>
                        <a:t>Cardinality</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673966"/>
                  </a:ext>
                </a:extLst>
              </a:tr>
              <a:tr h="128579">
                <a:tc>
                  <a:txBody>
                    <a:bodyPr/>
                    <a:lstStyle/>
                    <a:p>
                      <a:pPr algn="l" fontAlgn="t"/>
                      <a:r>
                        <a:rPr lang="en-AU" sz="1000" b="0" i="0" u="none" strike="noStrike">
                          <a:solidFill>
                            <a:srgbClr val="000000"/>
                          </a:solidFill>
                          <a:effectLst/>
                          <a:latin typeface="Calibri" panose="020F0502020204030204" pitchFamily="34" charset="0"/>
                        </a:rPr>
                        <a:t>AdditionalDocumentReference</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t"/>
                      <a:r>
                        <a:rPr lang="en-GB" sz="1000" b="0" i="0" u="none" strike="noStrike">
                          <a:solidFill>
                            <a:srgbClr val="000000"/>
                          </a:solidFill>
                          <a:effectLst/>
                          <a:latin typeface="Calibri" panose="020F0502020204030204" pitchFamily="34" charset="0"/>
                        </a:rPr>
                        <a:t>Varies depending on the specific instance</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t"/>
                      <a:r>
                        <a:rPr lang="en-AU" sz="1000" b="0" i="0" u="none" strike="noStrike">
                          <a:solidFill>
                            <a:srgbClr val="000000"/>
                          </a:solidFill>
                          <a:effectLst/>
                          <a:latin typeface="Calibri" panose="020F0502020204030204" pitchFamily="34" charset="0"/>
                        </a:rPr>
                        <a:t>-</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t"/>
                      <a:r>
                        <a:rPr lang="en-AU" sz="1000" b="0" i="0" u="none" strike="noStrike">
                          <a:solidFill>
                            <a:srgbClr val="000000"/>
                          </a:solidFill>
                          <a:effectLst/>
                          <a:latin typeface="Calibri" panose="020F0502020204030204" pitchFamily="34" charset="0"/>
                        </a:rPr>
                        <a:t>-</a:t>
                      </a:r>
                    </a:p>
                  </a:txBody>
                  <a:tcPr marL="4434"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523986610"/>
                  </a:ext>
                </a:extLst>
              </a:tr>
              <a:tr h="128579">
                <a:tc>
                  <a:txBody>
                    <a:bodyPr/>
                    <a:lstStyle/>
                    <a:p>
                      <a:pPr algn="l" fontAlgn="t"/>
                      <a:r>
                        <a:rPr lang="en-AU" sz="1000" b="0" i="0" u="none" strike="noStrike">
                          <a:solidFill>
                            <a:srgbClr val="000000"/>
                          </a:solidFill>
                          <a:effectLst/>
                          <a:latin typeface="Calibri" panose="020F0502020204030204" pitchFamily="34" charset="0"/>
                        </a:rPr>
                        <a:t>ID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An identifier for the referenced document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Identifier</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1..1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09373140"/>
                  </a:ext>
                </a:extLst>
              </a:tr>
              <a:tr h="128579">
                <a:tc>
                  <a:txBody>
                    <a:bodyPr/>
                    <a:lstStyle/>
                    <a:p>
                      <a:pPr algn="l" fontAlgn="t"/>
                      <a:r>
                        <a:rPr lang="en-AU" sz="1000" b="0" i="0" u="none" strike="noStrike">
                          <a:solidFill>
                            <a:srgbClr val="000000"/>
                          </a:solidFill>
                          <a:effectLst/>
                          <a:latin typeface="Calibri" panose="020F0502020204030204" pitchFamily="34" charset="0"/>
                        </a:rPr>
                        <a:t>Copy Indicator</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An indicator that the referenced document is a copy (true) or the original (false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Indicator</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8681624"/>
                  </a:ext>
                </a:extLst>
              </a:tr>
              <a:tr h="128579">
                <a:tc>
                  <a:txBody>
                    <a:bodyPr/>
                    <a:lstStyle/>
                    <a:p>
                      <a:pPr algn="l" fontAlgn="t"/>
                      <a:r>
                        <a:rPr lang="en-AU" sz="1000" b="0" i="0" u="none" strike="noStrike">
                          <a:solidFill>
                            <a:srgbClr val="000000"/>
                          </a:solidFill>
                          <a:effectLst/>
                          <a:latin typeface="Calibri" panose="020F0502020204030204" pitchFamily="34" charset="0"/>
                        </a:rPr>
                        <a:t>UUID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 universally unique identifier for this document reference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Identifier</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7612642"/>
                  </a:ext>
                </a:extLst>
              </a:tr>
              <a:tr h="128579">
                <a:tc>
                  <a:txBody>
                    <a:bodyPr/>
                    <a:lstStyle/>
                    <a:p>
                      <a:pPr algn="l" fontAlgn="t"/>
                      <a:r>
                        <a:rPr lang="en-AU" sz="1000" b="0" i="0" u="none" strike="noStrike">
                          <a:solidFill>
                            <a:srgbClr val="000000"/>
                          </a:solidFill>
                          <a:effectLst/>
                          <a:latin typeface="Calibri" panose="020F0502020204030204" pitchFamily="34" charset="0"/>
                        </a:rPr>
                        <a:t>IssueDate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The date, assigned by the sender of the referenced document, on which the document was issued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Date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5907831"/>
                  </a:ext>
                </a:extLst>
              </a:tr>
              <a:tr h="128579">
                <a:tc>
                  <a:txBody>
                    <a:bodyPr/>
                    <a:lstStyle/>
                    <a:p>
                      <a:pPr algn="l" fontAlgn="t"/>
                      <a:r>
                        <a:rPr lang="en-AU" sz="1000" b="0" i="0" u="none" strike="noStrike">
                          <a:solidFill>
                            <a:srgbClr val="000000"/>
                          </a:solidFill>
                          <a:effectLst/>
                          <a:latin typeface="Calibri" panose="020F0502020204030204" pitchFamily="34" charset="0"/>
                        </a:rPr>
                        <a:t>IssueTime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The time, assigned by the sender of the referenced document, at which the document was issued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Time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7735208"/>
                  </a:ext>
                </a:extLst>
              </a:tr>
              <a:tr h="257158">
                <a:tc>
                  <a:txBody>
                    <a:bodyPr/>
                    <a:lstStyle/>
                    <a:p>
                      <a:pPr algn="l" fontAlgn="t"/>
                      <a:r>
                        <a:rPr lang="en-AU" sz="1000" b="0" i="0" u="none" strike="noStrike">
                          <a:solidFill>
                            <a:srgbClr val="000000"/>
                          </a:solidFill>
                          <a:effectLst/>
                          <a:latin typeface="Calibri" panose="020F0502020204030204" pitchFamily="34" charset="0"/>
                        </a:rPr>
                        <a:t>DocumentTypeCode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The type of document being referenced, expressed as a code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Code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36610586"/>
                  </a:ext>
                </a:extLst>
              </a:tr>
              <a:tr h="128579">
                <a:tc>
                  <a:txBody>
                    <a:bodyPr/>
                    <a:lstStyle/>
                    <a:p>
                      <a:pPr algn="l" fontAlgn="t"/>
                      <a:r>
                        <a:rPr lang="en-AU" sz="1000" b="0" i="0" u="none" strike="noStrike">
                          <a:solidFill>
                            <a:srgbClr val="000000"/>
                          </a:solidFill>
                          <a:effectLst/>
                          <a:latin typeface="Calibri" panose="020F0502020204030204" pitchFamily="34" charset="0"/>
                        </a:rPr>
                        <a:t>DocumentType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The type of document being referenced, expressed as text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Text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9412125"/>
                  </a:ext>
                </a:extLst>
              </a:tr>
              <a:tr h="128579">
                <a:tc>
                  <a:txBody>
                    <a:bodyPr/>
                    <a:lstStyle/>
                    <a:p>
                      <a:pPr algn="l" fontAlgn="t"/>
                      <a:r>
                        <a:rPr lang="en-AU" sz="1000" b="0" i="0" u="none" strike="noStrike">
                          <a:solidFill>
                            <a:srgbClr val="000000"/>
                          </a:solidFill>
                          <a:effectLst/>
                          <a:latin typeface="Calibri" panose="020F0502020204030204" pitchFamily="34" charset="0"/>
                        </a:rPr>
                        <a:t>Xpath</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 reference to another place in the same XML document instance in which DocumentReference appears</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Text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0..n</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40079834"/>
                  </a:ext>
                </a:extLst>
              </a:tr>
              <a:tr h="128579">
                <a:tc>
                  <a:txBody>
                    <a:bodyPr/>
                    <a:lstStyle/>
                    <a:p>
                      <a:pPr algn="l" fontAlgn="t"/>
                      <a:r>
                        <a:rPr lang="en-AU" sz="1000" b="0" i="0" u="none" strike="noStrike">
                          <a:solidFill>
                            <a:srgbClr val="000000"/>
                          </a:solidFill>
                          <a:effectLst/>
                          <a:latin typeface="Calibri" panose="020F0502020204030204" pitchFamily="34" charset="0"/>
                        </a:rPr>
                        <a:t>LanguageID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An identifier for the language used in the referenced document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Identifier</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8419500"/>
                  </a:ext>
                </a:extLst>
              </a:tr>
              <a:tr h="128579">
                <a:tc>
                  <a:txBody>
                    <a:bodyPr/>
                    <a:lstStyle/>
                    <a:p>
                      <a:pPr algn="l" fontAlgn="t"/>
                      <a:r>
                        <a:rPr lang="en-AU" sz="1000" b="0" i="0" u="none" strike="noStrike">
                          <a:solidFill>
                            <a:srgbClr val="000000"/>
                          </a:solidFill>
                          <a:effectLst/>
                          <a:latin typeface="Calibri" panose="020F0502020204030204" pitchFamily="34" charset="0"/>
                        </a:rPr>
                        <a:t>LocaleCode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 code signifying the locale in which the language in the referenced document is used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Code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01270990"/>
                  </a:ext>
                </a:extLst>
              </a:tr>
              <a:tr h="128579">
                <a:tc>
                  <a:txBody>
                    <a:bodyPr/>
                    <a:lstStyle/>
                    <a:p>
                      <a:pPr algn="l" fontAlgn="t"/>
                      <a:r>
                        <a:rPr lang="en-AU" sz="1000" b="0" i="0" u="none" strike="noStrike">
                          <a:solidFill>
                            <a:srgbClr val="000000"/>
                          </a:solidFill>
                          <a:effectLst/>
                          <a:latin typeface="Calibri" panose="020F0502020204030204" pitchFamily="34" charset="0"/>
                        </a:rPr>
                        <a:t>VersionID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An identifier for the current version of the referenced document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Identifier</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69810130"/>
                  </a:ext>
                </a:extLst>
              </a:tr>
              <a:tr h="128579">
                <a:tc>
                  <a:txBody>
                    <a:bodyPr/>
                    <a:lstStyle/>
                    <a:p>
                      <a:pPr algn="l" fontAlgn="t"/>
                      <a:r>
                        <a:rPr lang="en-AU" sz="1000" b="0" i="0" u="none" strike="noStrike">
                          <a:solidFill>
                            <a:srgbClr val="000000"/>
                          </a:solidFill>
                          <a:effectLst/>
                          <a:latin typeface="Calibri" panose="020F0502020204030204" pitchFamily="34" charset="0"/>
                        </a:rPr>
                        <a:t>DocumentStatusCode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A code signifying the status of the reference document with respect to its original state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Code</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00361294"/>
                  </a:ext>
                </a:extLst>
              </a:tr>
              <a:tr h="128579">
                <a:tc>
                  <a:txBody>
                    <a:bodyPr/>
                    <a:lstStyle/>
                    <a:p>
                      <a:pPr algn="l" fontAlgn="t"/>
                      <a:r>
                        <a:rPr lang="en-AU" sz="1000" b="0" i="0" u="none" strike="noStrike">
                          <a:solidFill>
                            <a:srgbClr val="000000"/>
                          </a:solidFill>
                          <a:effectLst/>
                          <a:latin typeface="Calibri" panose="020F0502020204030204" pitchFamily="34" charset="0"/>
                        </a:rPr>
                        <a:t>DocumentDescription</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Calibri" panose="020F0502020204030204" pitchFamily="34" charset="0"/>
                        </a:rPr>
                        <a:t>Text describing the referenced document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Text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AU" sz="1000" b="0" i="0" u="none" strike="noStrike">
                          <a:solidFill>
                            <a:srgbClr val="000000"/>
                          </a:solidFill>
                          <a:effectLst/>
                          <a:latin typeface="Calibri" panose="020F0502020204030204" pitchFamily="34" charset="0"/>
                        </a:rPr>
                        <a:t>0..n</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68116002"/>
                  </a:ext>
                </a:extLst>
              </a:tr>
              <a:tr h="128579">
                <a:tc>
                  <a:txBody>
                    <a:bodyPr/>
                    <a:lstStyle/>
                    <a:p>
                      <a:pPr algn="l" fontAlgn="t"/>
                      <a:r>
                        <a:rPr lang="en-AU" sz="1000" b="0" i="0" u="none" strike="noStrike">
                          <a:solidFill>
                            <a:srgbClr val="000000"/>
                          </a:solidFill>
                          <a:effectLst/>
                          <a:latin typeface="Calibri" panose="020F0502020204030204" pitchFamily="34" charset="0"/>
                        </a:rPr>
                        <a:t>Attachment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GB" sz="1000" b="0" i="0" u="none" strike="noStrike">
                          <a:solidFill>
                            <a:srgbClr val="000000"/>
                          </a:solidFill>
                          <a:effectLst/>
                          <a:latin typeface="Calibri" panose="020F0502020204030204" pitchFamily="34" charset="0"/>
                        </a:rPr>
                        <a:t>The referenced document as an attachment to the document from which it is referenced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a:solidFill>
                            <a:srgbClr val="000000"/>
                          </a:solidFill>
                          <a:effectLst/>
                          <a:latin typeface="Calibri" panose="020F0502020204030204" pitchFamily="34" charset="0"/>
                        </a:rPr>
                        <a:t>Attachment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63073459"/>
                  </a:ext>
                </a:extLst>
              </a:tr>
              <a:tr h="128579">
                <a:tc>
                  <a:txBody>
                    <a:bodyPr/>
                    <a:lstStyle/>
                    <a:p>
                      <a:pPr algn="l" fontAlgn="t"/>
                      <a:r>
                        <a:rPr lang="en-AU" sz="1000" b="0" i="0" u="none" strike="noStrike">
                          <a:solidFill>
                            <a:srgbClr val="000000"/>
                          </a:solidFill>
                          <a:effectLst/>
                          <a:latin typeface="Calibri" panose="020F0502020204030204" pitchFamily="34" charset="0"/>
                        </a:rPr>
                        <a:t>ValidityPeriod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GB" sz="1000" b="0" i="0" u="none" strike="noStrike">
                          <a:solidFill>
                            <a:srgbClr val="000000"/>
                          </a:solidFill>
                          <a:effectLst/>
                          <a:latin typeface="Calibri" panose="020F0502020204030204" pitchFamily="34" charset="0"/>
                        </a:rPr>
                        <a:t>The period for which this document reference is valid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a:solidFill>
                            <a:srgbClr val="000000"/>
                          </a:solidFill>
                          <a:effectLst/>
                          <a:latin typeface="Calibri" panose="020F0502020204030204" pitchFamily="34" charset="0"/>
                        </a:rPr>
                        <a:t>Period</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81381099"/>
                  </a:ext>
                </a:extLst>
              </a:tr>
              <a:tr h="128579">
                <a:tc>
                  <a:txBody>
                    <a:bodyPr/>
                    <a:lstStyle/>
                    <a:p>
                      <a:pPr algn="l" fontAlgn="t"/>
                      <a:r>
                        <a:rPr lang="en-AU" sz="1000" b="0" i="0" u="none" strike="noStrike">
                          <a:solidFill>
                            <a:srgbClr val="000000"/>
                          </a:solidFill>
                          <a:effectLst/>
                          <a:latin typeface="Calibri" panose="020F0502020204030204" pitchFamily="34" charset="0"/>
                        </a:rPr>
                        <a:t>IssuerParty</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GB" sz="1000" b="0" i="0" u="none" strike="noStrike">
                          <a:solidFill>
                            <a:srgbClr val="000000"/>
                          </a:solidFill>
                          <a:effectLst/>
                          <a:latin typeface="Calibri" panose="020F0502020204030204" pitchFamily="34" charset="0"/>
                        </a:rPr>
                        <a:t>The party who issued the referenced document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a:solidFill>
                            <a:srgbClr val="000000"/>
                          </a:solidFill>
                          <a:effectLst/>
                          <a:latin typeface="Calibri" panose="020F0502020204030204" pitchFamily="34" charset="0"/>
                        </a:rPr>
                        <a:t>Party</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994080765"/>
                  </a:ext>
                </a:extLst>
              </a:tr>
              <a:tr h="128579">
                <a:tc>
                  <a:txBody>
                    <a:bodyPr/>
                    <a:lstStyle/>
                    <a:p>
                      <a:pPr algn="l" fontAlgn="t"/>
                      <a:r>
                        <a:rPr lang="en-AU" sz="1000" b="0" i="0" u="none" strike="noStrike">
                          <a:solidFill>
                            <a:srgbClr val="000000"/>
                          </a:solidFill>
                          <a:effectLst/>
                          <a:latin typeface="Calibri" panose="020F0502020204030204" pitchFamily="34" charset="0"/>
                        </a:rPr>
                        <a:t>ResultOfVerification</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GB" sz="1000" b="0" i="0" u="none" strike="noStrike">
                          <a:solidFill>
                            <a:srgbClr val="000000"/>
                          </a:solidFill>
                          <a:effectLst/>
                          <a:latin typeface="Calibri" panose="020F0502020204030204" pitchFamily="34" charset="0"/>
                        </a:rPr>
                        <a:t>The result of an attempt to verify a signature associated with the referenced document</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a:solidFill>
                            <a:srgbClr val="000000"/>
                          </a:solidFill>
                          <a:effectLst/>
                          <a:latin typeface="Calibri" panose="020F0502020204030204" pitchFamily="34" charset="0"/>
                        </a:rPr>
                        <a:t>ResultOfVerification</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AU" sz="1000" b="0" i="0" u="none" strike="noStrike" dirty="0">
                          <a:solidFill>
                            <a:srgbClr val="000000"/>
                          </a:solidFill>
                          <a:effectLst/>
                          <a:latin typeface="Calibri" panose="020F0502020204030204" pitchFamily="34" charset="0"/>
                        </a:rPr>
                        <a:t>0..1</a:t>
                      </a:r>
                    </a:p>
                  </a:txBody>
                  <a:tcPr marL="66507" marR="4434" marT="44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673665185"/>
                  </a:ext>
                </a:extLst>
              </a:tr>
            </a:tbl>
          </a:graphicData>
        </a:graphic>
      </p:graphicFrame>
    </p:spTree>
    <p:extLst>
      <p:ext uri="{BB962C8B-B14F-4D97-AF65-F5344CB8AC3E}">
        <p14:creationId xmlns:p14="http://schemas.microsoft.com/office/powerpoint/2010/main" val="326452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B640-D84B-3781-A053-9A47AA0FC82F}"/>
              </a:ext>
            </a:extLst>
          </p:cNvPr>
          <p:cNvSpPr>
            <a:spLocks noGrp="1"/>
          </p:cNvSpPr>
          <p:nvPr>
            <p:ph type="title"/>
          </p:nvPr>
        </p:nvSpPr>
        <p:spPr/>
        <p:txBody>
          <a:bodyPr/>
          <a:lstStyle/>
          <a:p>
            <a:r>
              <a:rPr lang="en-AU" dirty="0" err="1"/>
              <a:t>DocumentReference</a:t>
            </a:r>
            <a:r>
              <a:rPr lang="en-AU" dirty="0"/>
              <a:t> </a:t>
            </a:r>
            <a:r>
              <a:rPr lang="en-AU" sz="2000" dirty="0">
                <a:solidFill>
                  <a:schemeClr val="dk1"/>
                </a:solidFill>
              </a:rPr>
              <a:t>– other metadata supported by UBL</a:t>
            </a:r>
            <a:endParaRPr lang="en-AU" dirty="0"/>
          </a:p>
        </p:txBody>
      </p:sp>
      <p:sp>
        <p:nvSpPr>
          <p:cNvPr id="3" name="Text Placeholder 2">
            <a:extLst>
              <a:ext uri="{FF2B5EF4-FFF2-40B4-BE49-F238E27FC236}">
                <a16:creationId xmlns:a16="http://schemas.microsoft.com/office/drawing/2014/main" id="{8F172BEC-99F6-FD6A-6949-2B2E109C55DB}"/>
              </a:ext>
            </a:extLst>
          </p:cNvPr>
          <p:cNvSpPr>
            <a:spLocks noGrp="1"/>
          </p:cNvSpPr>
          <p:nvPr>
            <p:ph type="body" idx="1"/>
          </p:nvPr>
        </p:nvSpPr>
        <p:spPr/>
        <p:txBody>
          <a:bodyPr>
            <a:normAutofit/>
          </a:bodyPr>
          <a:lstStyle/>
          <a:p>
            <a:r>
              <a:rPr lang="en-AU" dirty="0"/>
              <a:t>In many places the concept is restricted to only providing the ID of the related document.</a:t>
            </a:r>
          </a:p>
          <a:p>
            <a:endParaRPr lang="en-AU" dirty="0"/>
          </a:p>
          <a:p>
            <a:r>
              <a:rPr lang="en-AU" dirty="0"/>
              <a:t>Where the Attachment concept is included (e.g. a document is embedded or referenced by URI), the BIS uses different child elements and attributes.</a:t>
            </a:r>
          </a:p>
          <a:p>
            <a:pPr lvl="1"/>
            <a:r>
              <a:rPr lang="en-AU" dirty="0"/>
              <a:t>Inconsistent use of:</a:t>
            </a:r>
          </a:p>
          <a:p>
            <a:pPr lvl="2"/>
            <a:r>
              <a:rPr lang="en-AU" dirty="0" err="1"/>
              <a:t>DocumentTypeCode</a:t>
            </a:r>
            <a:r>
              <a:rPr lang="en-AU" dirty="0"/>
              <a:t> (code – from various code lists) and </a:t>
            </a:r>
          </a:p>
          <a:p>
            <a:pPr lvl="2"/>
            <a:r>
              <a:rPr lang="en-AU" dirty="0" err="1"/>
              <a:t>DocumentType</a:t>
            </a:r>
            <a:r>
              <a:rPr lang="en-AU" dirty="0"/>
              <a:t> (free text value)</a:t>
            </a:r>
          </a:p>
          <a:p>
            <a:pPr lvl="2"/>
            <a:r>
              <a:rPr lang="en-AU" dirty="0" err="1"/>
              <a:t>IssueDate</a:t>
            </a:r>
            <a:endParaRPr lang="en-AU" dirty="0"/>
          </a:p>
          <a:p>
            <a:endParaRPr lang="en-AU" dirty="0"/>
          </a:p>
          <a:p>
            <a:r>
              <a:rPr lang="en-AU" dirty="0"/>
              <a:t>We could enhance the Specifications (by raising a </a:t>
            </a:r>
            <a:r>
              <a:rPr lang="en-AU" dirty="0" err="1"/>
              <a:t>Peppol</a:t>
            </a:r>
            <a:r>
              <a:rPr lang="en-AU" dirty="0"/>
              <a:t> RFC):</a:t>
            </a:r>
          </a:p>
          <a:p>
            <a:pPr lvl="1"/>
            <a:r>
              <a:rPr lang="en-AU" dirty="0"/>
              <a:t>Support </a:t>
            </a:r>
            <a:r>
              <a:rPr lang="en-AU" dirty="0" err="1"/>
              <a:t>DocumentTypeCode</a:t>
            </a:r>
            <a:r>
              <a:rPr lang="en-AU" dirty="0"/>
              <a:t> in all BIS documents</a:t>
            </a:r>
          </a:p>
          <a:p>
            <a:pPr lvl="1"/>
            <a:r>
              <a:rPr lang="en-AU" dirty="0"/>
              <a:t>Remove 130 restriction for the BIS3 Invoice/</a:t>
            </a:r>
            <a:r>
              <a:rPr lang="en-AU" dirty="0" err="1"/>
              <a:t>CreditNote</a:t>
            </a:r>
            <a:r>
              <a:rPr lang="en-AU" dirty="0"/>
              <a:t> and allow a broader, but </a:t>
            </a:r>
            <a:r>
              <a:rPr lang="en-AU" dirty="0" err="1"/>
              <a:t>Peppol</a:t>
            </a:r>
            <a:r>
              <a:rPr lang="en-AU" dirty="0"/>
              <a:t> managed sub-set of the UNCL1001 List.</a:t>
            </a:r>
          </a:p>
          <a:p>
            <a:pPr marL="596900" lvl="1" indent="0">
              <a:buNone/>
            </a:pPr>
            <a:endParaRPr lang="en-AU" dirty="0"/>
          </a:p>
        </p:txBody>
      </p:sp>
      <p:sp>
        <p:nvSpPr>
          <p:cNvPr id="4" name="Slide Number Placeholder 3">
            <a:extLst>
              <a:ext uri="{FF2B5EF4-FFF2-40B4-BE49-F238E27FC236}">
                <a16:creationId xmlns:a16="http://schemas.microsoft.com/office/drawing/2014/main" id="{F2C886FC-6244-70D4-0DC9-1708CDA377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AU" smtClean="0"/>
              <a:t>17</a:t>
            </a:fld>
            <a:endParaRPr lang="en-AU"/>
          </a:p>
        </p:txBody>
      </p:sp>
    </p:spTree>
    <p:extLst>
      <p:ext uri="{BB962C8B-B14F-4D97-AF65-F5344CB8AC3E}">
        <p14:creationId xmlns:p14="http://schemas.microsoft.com/office/powerpoint/2010/main" val="176282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42d3ed7d20_0_18"/>
          <p:cNvSpPr txBox="1">
            <a:spLocks noGrp="1"/>
          </p:cNvSpPr>
          <p:nvPr>
            <p:ph type="title"/>
          </p:nvPr>
        </p:nvSpPr>
        <p:spPr>
          <a:xfrm>
            <a:off x="377545" y="35108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b="1">
                <a:solidFill>
                  <a:schemeClr val="dk1"/>
                </a:solidFill>
              </a:rPr>
              <a:t>Discussion to be continued</a:t>
            </a:r>
            <a:endParaRPr b="1">
              <a:solidFill>
                <a:schemeClr val="dk1"/>
              </a:solidFill>
            </a:endParaRPr>
          </a:p>
        </p:txBody>
      </p:sp>
      <p:sp>
        <p:nvSpPr>
          <p:cNvPr id="138" name="Google Shape;138;g142d3ed7d20_0_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18</a:t>
            </a:fld>
            <a:endParaRPr/>
          </a:p>
        </p:txBody>
      </p:sp>
      <p:sp>
        <p:nvSpPr>
          <p:cNvPr id="139" name="Google Shape;139;g142d3ed7d20_0_18"/>
          <p:cNvSpPr txBox="1"/>
          <p:nvPr/>
        </p:nvSpPr>
        <p:spPr>
          <a:xfrm>
            <a:off x="311692" y="923785"/>
            <a:ext cx="8267516" cy="15304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171450" marR="0" lvl="0" indent="-171450" algn="l" rtl="0">
              <a:lnSpc>
                <a:spcPct val="115000"/>
              </a:lnSpc>
              <a:spcBef>
                <a:spcPts val="0"/>
              </a:spcBef>
              <a:spcAft>
                <a:spcPts val="0"/>
              </a:spcAft>
              <a:buClr>
                <a:srgbClr val="000000"/>
              </a:buClr>
              <a:buSzPts val="1400"/>
              <a:buFont typeface="Arial"/>
              <a:buChar char="•"/>
            </a:pPr>
            <a:r>
              <a:rPr lang="en-AU" sz="1050" b="0" i="0" u="none" strike="noStrike" cap="none" dirty="0">
                <a:solidFill>
                  <a:schemeClr val="dk1"/>
                </a:solidFill>
                <a:latin typeface="Arial"/>
                <a:ea typeface="Arial"/>
                <a:cs typeface="Arial"/>
                <a:sym typeface="Arial"/>
              </a:rPr>
              <a:t>C3’s obligation to virus scan – currently seeking further confirmation from </a:t>
            </a:r>
            <a:r>
              <a:rPr lang="en-AU" sz="1050" b="0" i="0" u="none" strike="noStrike" cap="none" dirty="0" err="1">
                <a:solidFill>
                  <a:schemeClr val="dk1"/>
                </a:solidFill>
                <a:latin typeface="Arial"/>
                <a:ea typeface="Arial"/>
                <a:cs typeface="Arial"/>
                <a:sym typeface="Arial"/>
              </a:rPr>
              <a:t>Peppol</a:t>
            </a:r>
            <a:r>
              <a:rPr lang="en-AU" sz="1050" b="0" i="0" u="none" strike="noStrike" cap="none" dirty="0">
                <a:solidFill>
                  <a:schemeClr val="dk1"/>
                </a:solidFill>
                <a:latin typeface="Arial"/>
                <a:ea typeface="Arial"/>
                <a:cs typeface="Arial"/>
                <a:sym typeface="Arial"/>
              </a:rPr>
              <a:t> for C3’s obligation for virus scanning.</a:t>
            </a:r>
            <a:endParaRPr dirty="0"/>
          </a:p>
          <a:p>
            <a:pPr marL="171450" marR="0" lvl="0" indent="-82550" algn="l" rtl="0">
              <a:lnSpc>
                <a:spcPct val="115000"/>
              </a:lnSpc>
              <a:spcBef>
                <a:spcPts val="0"/>
              </a:spcBef>
              <a:spcAft>
                <a:spcPts val="0"/>
              </a:spcAft>
              <a:buClr>
                <a:srgbClr val="000000"/>
              </a:buClr>
              <a:buSzPts val="1400"/>
              <a:buFont typeface="Arial"/>
              <a:buNone/>
            </a:pPr>
            <a:endParaRPr sz="1050" b="0" i="0" u="none" strike="noStrike" cap="none" dirty="0">
              <a:solidFill>
                <a:schemeClr val="dk1"/>
              </a:solidFill>
              <a:latin typeface="Arial"/>
              <a:ea typeface="Arial"/>
              <a:cs typeface="Arial"/>
              <a:sym typeface="Arial"/>
            </a:endParaRPr>
          </a:p>
          <a:p>
            <a:pPr marL="171450" marR="0" lvl="0" indent="-171450" algn="l" rtl="0">
              <a:lnSpc>
                <a:spcPct val="115000"/>
              </a:lnSpc>
              <a:spcBef>
                <a:spcPts val="0"/>
              </a:spcBef>
              <a:spcAft>
                <a:spcPts val="0"/>
              </a:spcAft>
              <a:buClr>
                <a:srgbClr val="000000"/>
              </a:buClr>
              <a:buSzPts val="1400"/>
              <a:buFont typeface="Arial"/>
              <a:buChar char="•"/>
            </a:pPr>
            <a:r>
              <a:rPr lang="en-AU" sz="1050" b="0" i="0" u="none" strike="noStrike" cap="none" dirty="0">
                <a:solidFill>
                  <a:schemeClr val="dk1"/>
                </a:solidFill>
                <a:latin typeface="Arial"/>
                <a:ea typeface="Arial"/>
                <a:cs typeface="Arial"/>
                <a:sym typeface="Arial"/>
              </a:rPr>
              <a:t>C1 and C4 participants are highly recommended to take all efforts to protect themselves and their trading partners against viruses. </a:t>
            </a:r>
            <a:endParaRPr dirty="0"/>
          </a:p>
          <a:p>
            <a:pPr marL="171450" marR="0" lvl="0" indent="-82550" algn="l" rtl="0">
              <a:lnSpc>
                <a:spcPct val="115000"/>
              </a:lnSpc>
              <a:spcBef>
                <a:spcPts val="0"/>
              </a:spcBef>
              <a:spcAft>
                <a:spcPts val="0"/>
              </a:spcAft>
              <a:buClr>
                <a:srgbClr val="000000"/>
              </a:buClr>
              <a:buSzPts val="1400"/>
              <a:buFont typeface="Arial"/>
              <a:buNone/>
            </a:pPr>
            <a:endParaRPr sz="1050" b="0" i="0" u="none" strike="noStrike" cap="none" dirty="0">
              <a:solidFill>
                <a:schemeClr val="dk1"/>
              </a:solidFill>
              <a:latin typeface="Arial"/>
              <a:ea typeface="Arial"/>
              <a:cs typeface="Arial"/>
              <a:sym typeface="Arial"/>
            </a:endParaRPr>
          </a:p>
          <a:p>
            <a:pPr marL="171450" marR="0" lvl="0" indent="-171450" algn="l" rtl="0">
              <a:lnSpc>
                <a:spcPct val="115000"/>
              </a:lnSpc>
              <a:spcBef>
                <a:spcPts val="0"/>
              </a:spcBef>
              <a:spcAft>
                <a:spcPts val="0"/>
              </a:spcAft>
              <a:buClr>
                <a:srgbClr val="000000"/>
              </a:buClr>
              <a:buSzPts val="1400"/>
              <a:buFont typeface="Arial"/>
              <a:buChar char="•"/>
            </a:pPr>
            <a:r>
              <a:rPr lang="en-AU" sz="1050" b="0" i="0" u="none" strike="noStrike" cap="none" dirty="0">
                <a:solidFill>
                  <a:schemeClr val="dk1"/>
                </a:solidFill>
                <a:latin typeface="Arial"/>
                <a:ea typeface="Arial"/>
                <a:cs typeface="Arial"/>
                <a:sym typeface="Arial"/>
              </a:rPr>
              <a:t>Recommended practice if a received </a:t>
            </a:r>
            <a:r>
              <a:rPr lang="en-AU" sz="1050" b="0" i="0" u="none" strike="noStrike" cap="none" dirty="0" err="1">
                <a:solidFill>
                  <a:schemeClr val="dk1"/>
                </a:solidFill>
                <a:latin typeface="Arial"/>
                <a:ea typeface="Arial"/>
                <a:cs typeface="Arial"/>
                <a:sym typeface="Arial"/>
              </a:rPr>
              <a:t>Peppol</a:t>
            </a:r>
            <a:r>
              <a:rPr lang="en-AU" sz="1050" b="0" i="0" u="none" strike="noStrike" cap="none" dirty="0">
                <a:solidFill>
                  <a:schemeClr val="dk1"/>
                </a:solidFill>
                <a:latin typeface="Arial"/>
                <a:ea typeface="Arial"/>
                <a:cs typeface="Arial"/>
                <a:sym typeface="Arial"/>
              </a:rPr>
              <a:t> message contains attachments that are beyond C4 solution capability.</a:t>
            </a:r>
            <a:br>
              <a:rPr lang="en-AU" sz="1050" b="0" i="0" u="none" strike="noStrike" cap="none" dirty="0">
                <a:solidFill>
                  <a:schemeClr val="dk1"/>
                </a:solidFill>
                <a:latin typeface="Arial"/>
                <a:ea typeface="Arial"/>
                <a:cs typeface="Arial"/>
                <a:sym typeface="Arial"/>
              </a:rPr>
            </a:b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311708" y="35108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b="1"/>
              <a:t>Today’s Agenda</a:t>
            </a:r>
            <a:endParaRPr sz="1800" b="1">
              <a:solidFill>
                <a:srgbClr val="FF0000"/>
              </a:solidFill>
            </a:endParaRPr>
          </a:p>
        </p:txBody>
      </p:sp>
      <p:sp>
        <p:nvSpPr>
          <p:cNvPr id="60" name="Google Shape;60;p3"/>
          <p:cNvSpPr txBox="1">
            <a:spLocks noGrp="1"/>
          </p:cNvSpPr>
          <p:nvPr>
            <p:ph type="body" idx="1"/>
          </p:nvPr>
        </p:nvSpPr>
        <p:spPr>
          <a:xfrm>
            <a:off x="311708" y="923774"/>
            <a:ext cx="7749900" cy="3190800"/>
          </a:xfrm>
          <a:prstGeom prst="rect">
            <a:avLst/>
          </a:prstGeom>
          <a:noFill/>
          <a:ln>
            <a:noFill/>
          </a:ln>
        </p:spPr>
        <p:txBody>
          <a:bodyPr spcFirstLastPara="1" wrap="square" lIns="91425" tIns="91425" rIns="91425" bIns="91425" anchor="t" anchorCtr="0">
            <a:normAutofit fontScale="85000" lnSpcReduction="10000"/>
          </a:bodyPr>
          <a:lstStyle/>
          <a:p>
            <a:pPr marL="342900" lvl="0" indent="-342900" algn="l" rtl="0">
              <a:lnSpc>
                <a:spcPct val="115000"/>
              </a:lnSpc>
              <a:spcBef>
                <a:spcPts val="600"/>
              </a:spcBef>
              <a:spcAft>
                <a:spcPts val="0"/>
              </a:spcAft>
              <a:buSzPct val="100000"/>
              <a:buFont typeface="Arial"/>
              <a:buAutoNum type="arabicPeriod"/>
            </a:pPr>
            <a:r>
              <a:rPr lang="en-AU" dirty="0">
                <a:solidFill>
                  <a:schemeClr val="dk1"/>
                </a:solidFill>
              </a:rPr>
              <a:t>Welcome attendees and acknowledgement of traditional owners</a:t>
            </a:r>
            <a:endParaRPr dirty="0">
              <a:solidFill>
                <a:schemeClr val="dk1"/>
              </a:solidFill>
            </a:endParaRPr>
          </a:p>
          <a:p>
            <a:pPr marL="342900" lvl="0" indent="-342900" algn="l" rtl="0">
              <a:lnSpc>
                <a:spcPct val="115000"/>
              </a:lnSpc>
              <a:spcBef>
                <a:spcPts val="1200"/>
              </a:spcBef>
              <a:spcAft>
                <a:spcPts val="0"/>
              </a:spcAft>
              <a:buSzPct val="100000"/>
              <a:buFont typeface="Arial"/>
              <a:buAutoNum type="arabicPeriod"/>
            </a:pPr>
            <a:r>
              <a:rPr lang="en-AU" dirty="0">
                <a:solidFill>
                  <a:schemeClr val="dk1"/>
                </a:solidFill>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Service provider survey results (solutions’ capability / limitations for attachment</a:t>
            </a:r>
            <a:r>
              <a:rPr lang="en-AU"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endParaRPr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342900" lvl="0" indent="-342900" algn="l" rtl="0">
              <a:lnSpc>
                <a:spcPct val="115000"/>
              </a:lnSpc>
              <a:spcBef>
                <a:spcPts val="1200"/>
              </a:spcBef>
              <a:spcAft>
                <a:spcPts val="0"/>
              </a:spcAft>
              <a:buSzPct val="100000"/>
              <a:buFont typeface="Arial"/>
              <a:buAutoNum type="arabicPeriod"/>
            </a:pPr>
            <a:r>
              <a:rPr lang="en-AU"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What the WG has discussed and agreed upon so far</a:t>
            </a:r>
            <a:endParaRPr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342900" lvl="0" indent="-342900" algn="l" rtl="0">
              <a:lnSpc>
                <a:spcPct val="115000"/>
              </a:lnSpc>
              <a:spcBef>
                <a:spcPts val="1200"/>
              </a:spcBef>
              <a:spcAft>
                <a:spcPts val="0"/>
              </a:spcAft>
              <a:buSzPct val="100000"/>
              <a:buFont typeface="Arial"/>
              <a:buAutoNum type="arabicPeriod"/>
            </a:pPr>
            <a:r>
              <a:rPr lang="en-AU" dirty="0">
                <a:solidFill>
                  <a:schemeClr val="dk1"/>
                </a:solidFill>
              </a:rPr>
              <a:t>Group discussion (continue)</a:t>
            </a:r>
            <a:endParaRPr dirty="0"/>
          </a:p>
          <a:p>
            <a:pPr marL="800100" lvl="1" indent="-342900" algn="l" rtl="0">
              <a:lnSpc>
                <a:spcPct val="115000"/>
              </a:lnSpc>
              <a:spcBef>
                <a:spcPts val="1800"/>
              </a:spcBef>
              <a:spcAft>
                <a:spcPts val="0"/>
              </a:spcAft>
              <a:buSzPct val="100000"/>
              <a:buFont typeface="Arial"/>
              <a:buAutoNum type="arabicPeriod"/>
            </a:pPr>
            <a:r>
              <a:rPr lang="en-AU" dirty="0">
                <a:solidFill>
                  <a:schemeClr val="dk1"/>
                </a:solidFill>
                <a:highlight>
                  <a:srgbClr val="FFFF00"/>
                </a:highlight>
              </a:rPr>
              <a:t>Obligation / best practice for C3: virus scan</a:t>
            </a:r>
            <a:endParaRPr dirty="0"/>
          </a:p>
          <a:p>
            <a:pPr marL="800100" lvl="1" indent="-342900" algn="l" rtl="0">
              <a:lnSpc>
                <a:spcPct val="115000"/>
              </a:lnSpc>
              <a:spcBef>
                <a:spcPts val="1800"/>
              </a:spcBef>
              <a:spcAft>
                <a:spcPts val="0"/>
              </a:spcAft>
              <a:buSzPct val="100000"/>
              <a:buFont typeface="Arial"/>
              <a:buAutoNum type="arabicPeriod"/>
            </a:pPr>
            <a:r>
              <a:rPr lang="en-AU" dirty="0">
                <a:solidFill>
                  <a:schemeClr val="dk1"/>
                </a:solidFill>
              </a:rPr>
              <a:t>Obligation / best practice for C3: if attachment size/format is beyond C4 solution capability</a:t>
            </a:r>
            <a:endParaRPr dirty="0"/>
          </a:p>
          <a:p>
            <a:pPr marL="342900" lvl="0" indent="-342900" algn="l" rtl="0">
              <a:lnSpc>
                <a:spcPct val="115000"/>
              </a:lnSpc>
              <a:spcBef>
                <a:spcPts val="1800"/>
              </a:spcBef>
              <a:spcAft>
                <a:spcPts val="0"/>
              </a:spcAft>
              <a:buSzPct val="100000"/>
              <a:buFont typeface="Arial"/>
              <a:buAutoNum type="arabicPeriod"/>
            </a:pPr>
            <a:r>
              <a:rPr lang="en-AU" dirty="0">
                <a:solidFill>
                  <a:schemeClr val="dk1"/>
                </a:solidFill>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Potential </a:t>
            </a:r>
            <a:r>
              <a:rPr lang="en-AU" sz="1400" dirty="0">
                <a:solidFill>
                  <a:schemeClr val="dk1"/>
                </a:solidFill>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opportunities for improvement: attachment metadata supported by UBL</a:t>
            </a:r>
            <a:endParaRPr sz="1400" dirty="0">
              <a:solidFill>
                <a:schemeClr val="dk1"/>
              </a:solidFill>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342900" lvl="0" indent="-342900" algn="l" rtl="0">
              <a:lnSpc>
                <a:spcPct val="115000"/>
              </a:lnSpc>
              <a:spcBef>
                <a:spcPts val="1800"/>
              </a:spcBef>
              <a:spcAft>
                <a:spcPts val="0"/>
              </a:spcAft>
              <a:buSzPct val="100000"/>
              <a:buFont typeface="Arial"/>
              <a:buAutoNum type="arabicPeriod"/>
            </a:pPr>
            <a:r>
              <a:rPr lang="en-AU" dirty="0">
                <a:solidFill>
                  <a:schemeClr val="dk1"/>
                </a:solidFill>
              </a:rPr>
              <a:t>Next steps / wrap up</a:t>
            </a:r>
            <a:endParaRPr sz="14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342900" lvl="0" indent="-246761" algn="l" rtl="0">
              <a:lnSpc>
                <a:spcPct val="115000"/>
              </a:lnSpc>
              <a:spcBef>
                <a:spcPts val="1800"/>
              </a:spcBef>
              <a:spcAft>
                <a:spcPts val="600"/>
              </a:spcAft>
              <a:buSzPct val="127226"/>
              <a:buFont typeface="Arial"/>
              <a:buNone/>
            </a:pPr>
            <a:endParaRPr dirty="0">
              <a:solidFill>
                <a:schemeClr val="dk1"/>
              </a:solidFill>
            </a:endParaRPr>
          </a:p>
        </p:txBody>
      </p:sp>
      <p:sp>
        <p:nvSpPr>
          <p:cNvPr id="61" name="Google Shape;61;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body" idx="1"/>
          </p:nvPr>
        </p:nvSpPr>
        <p:spPr>
          <a:xfrm>
            <a:off x="154645" y="629100"/>
            <a:ext cx="4274400" cy="4238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AU" sz="1200">
                <a:solidFill>
                  <a:schemeClr val="dk1"/>
                </a:solidFill>
              </a:rPr>
              <a:t>Majority (89% supported attachments to invoices)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Many supported attachments for other transactions (67%) with the remainder either not supporting or not applicable as they only support invoices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Common limits on single:</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AU" sz="1200">
                <a:solidFill>
                  <a:schemeClr val="dk1"/>
                </a:solidFill>
              </a:rPr>
              <a:t>No limit</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AU" sz="1200">
                <a:solidFill>
                  <a:schemeClr val="dk1"/>
                </a:solidFill>
              </a:rPr>
              <a:t>5MB</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Common limits on total:</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AU" sz="1200">
                <a:solidFill>
                  <a:schemeClr val="dk1"/>
                </a:solidFill>
              </a:rPr>
              <a:t>No limit</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AU" sz="1200">
                <a:solidFill>
                  <a:schemeClr val="dk1"/>
                </a:solidFill>
              </a:rPr>
              <a:t>100MB</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Common supported attachment file types: no restrictions, PDF, PNG, JPEG, CSV, spreadsheet .xlsx, spreadsheet .ods</a:t>
            </a:r>
            <a:endParaRPr sz="1200">
              <a:solidFill>
                <a:schemeClr val="dk1"/>
              </a:solidFill>
            </a:endParaRPr>
          </a:p>
          <a:p>
            <a:pPr marL="914400" lvl="0" indent="0" algn="l" rtl="0">
              <a:lnSpc>
                <a:spcPct val="115000"/>
              </a:lnSpc>
              <a:spcBef>
                <a:spcPts val="0"/>
              </a:spcBef>
              <a:spcAft>
                <a:spcPts val="0"/>
              </a:spcAft>
              <a:buNone/>
            </a:pPr>
            <a:endParaRPr sz="1200">
              <a:solidFill>
                <a:schemeClr val="dk1"/>
              </a:solidFill>
            </a:endParaRPr>
          </a:p>
          <a:p>
            <a:pPr marL="139700" lvl="0" indent="0" algn="l" rtl="0">
              <a:lnSpc>
                <a:spcPct val="115000"/>
              </a:lnSpc>
              <a:spcBef>
                <a:spcPts val="0"/>
              </a:spcBef>
              <a:spcAft>
                <a:spcPts val="0"/>
              </a:spcAft>
              <a:buSzPts val="1400"/>
              <a:buNone/>
            </a:pPr>
            <a:endParaRPr sz="800">
              <a:solidFill>
                <a:schemeClr val="dk1"/>
              </a:solidFill>
              <a:latin typeface="Arial"/>
              <a:ea typeface="Arial"/>
              <a:cs typeface="Arial"/>
              <a:sym typeface="Arial"/>
            </a:endParaRPr>
          </a:p>
          <a:p>
            <a:pPr marL="139700" lvl="0" indent="0" algn="l" rtl="0">
              <a:lnSpc>
                <a:spcPct val="115000"/>
              </a:lnSpc>
              <a:spcBef>
                <a:spcPts val="0"/>
              </a:spcBef>
              <a:spcAft>
                <a:spcPts val="0"/>
              </a:spcAft>
              <a:buSzPts val="1400"/>
              <a:buNone/>
            </a:pPr>
            <a:endParaRPr sz="800">
              <a:latin typeface="Arial"/>
              <a:ea typeface="Arial"/>
              <a:cs typeface="Arial"/>
              <a:sym typeface="Arial"/>
            </a:endParaRPr>
          </a:p>
          <a:p>
            <a:pPr marL="139700" lvl="0" indent="0" algn="l" rtl="0">
              <a:lnSpc>
                <a:spcPct val="115000"/>
              </a:lnSpc>
              <a:spcBef>
                <a:spcPts val="0"/>
              </a:spcBef>
              <a:spcAft>
                <a:spcPts val="0"/>
              </a:spcAft>
              <a:buSzPts val="1400"/>
              <a:buNone/>
            </a:pPr>
            <a:endParaRPr sz="800">
              <a:latin typeface="Arial"/>
              <a:ea typeface="Arial"/>
              <a:cs typeface="Arial"/>
              <a:sym typeface="Arial"/>
            </a:endParaRPr>
          </a:p>
        </p:txBody>
      </p:sp>
      <p:sp>
        <p:nvSpPr>
          <p:cNvPr id="67" name="Google Shape;67;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3</a:t>
            </a:fld>
            <a:endParaRPr/>
          </a:p>
        </p:txBody>
      </p:sp>
      <p:sp>
        <p:nvSpPr>
          <p:cNvPr id="68" name="Google Shape;68;p2"/>
          <p:cNvSpPr txBox="1">
            <a:spLocks noGrp="1"/>
          </p:cNvSpPr>
          <p:nvPr>
            <p:ph type="title"/>
          </p:nvPr>
        </p:nvSpPr>
        <p:spPr>
          <a:xfrm>
            <a:off x="301614" y="188259"/>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b="1"/>
              <a:t>Solution capabilities</a:t>
            </a:r>
            <a:endParaRPr sz="1800" b="1">
              <a:solidFill>
                <a:srgbClr val="FF0000"/>
              </a:solidFill>
            </a:endParaRPr>
          </a:p>
        </p:txBody>
      </p:sp>
      <p:sp>
        <p:nvSpPr>
          <p:cNvPr id="69" name="Google Shape;69;p2"/>
          <p:cNvSpPr txBox="1"/>
          <p:nvPr/>
        </p:nvSpPr>
        <p:spPr>
          <a:xfrm>
            <a:off x="4929750" y="629100"/>
            <a:ext cx="3849600" cy="10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50">
                <a:latin typeface="Inter"/>
                <a:ea typeface="Inter"/>
                <a:cs typeface="Inter"/>
                <a:sym typeface="Inter"/>
              </a:rPr>
              <a:t>Do you have a limit on the number of attachments (files) that can be attached to a single invoice, order etc? If so, please specify.</a:t>
            </a:r>
            <a:endParaRPr sz="1150">
              <a:latin typeface="Inter"/>
              <a:ea typeface="Inter"/>
              <a:cs typeface="Inter"/>
              <a:sym typeface="Inter"/>
            </a:endParaRPr>
          </a:p>
          <a:p>
            <a:pPr marL="0" lvl="0" indent="0" algn="l" rtl="0">
              <a:spcBef>
                <a:spcPts val="0"/>
              </a:spcBef>
              <a:spcAft>
                <a:spcPts val="0"/>
              </a:spcAft>
              <a:buNone/>
            </a:pPr>
            <a:endParaRPr sz="1150">
              <a:latin typeface="Inter"/>
              <a:ea typeface="Inter"/>
              <a:cs typeface="Inter"/>
              <a:sym typeface="Inter"/>
            </a:endParaRPr>
          </a:p>
          <a:p>
            <a:pPr marL="0" lvl="0" indent="0" algn="l" rtl="0">
              <a:spcBef>
                <a:spcPts val="0"/>
              </a:spcBef>
              <a:spcAft>
                <a:spcPts val="0"/>
              </a:spcAft>
              <a:buNone/>
            </a:pPr>
            <a:r>
              <a:rPr lang="en-AU" sz="1150">
                <a:latin typeface="Inter"/>
                <a:ea typeface="Inter"/>
                <a:cs typeface="Inter"/>
                <a:sym typeface="Inter"/>
              </a:rPr>
              <a:t>(9 responses)</a:t>
            </a:r>
            <a:endParaRPr sz="1150">
              <a:latin typeface="Inter"/>
              <a:ea typeface="Inter"/>
              <a:cs typeface="Inter"/>
              <a:sym typeface="Inter"/>
            </a:endParaRPr>
          </a:p>
        </p:txBody>
      </p:sp>
      <p:grpSp>
        <p:nvGrpSpPr>
          <p:cNvPr id="70" name="Google Shape;70;p2"/>
          <p:cNvGrpSpPr/>
          <p:nvPr/>
        </p:nvGrpSpPr>
        <p:grpSpPr>
          <a:xfrm>
            <a:off x="5025936" y="1698902"/>
            <a:ext cx="3796282" cy="1849406"/>
            <a:chOff x="4929750" y="1291175"/>
            <a:chExt cx="4040747" cy="1968500"/>
          </a:xfrm>
        </p:grpSpPr>
        <p:pic>
          <p:nvPicPr>
            <p:cNvPr id="71" name="Google Shape;71;p2" descr="Forms response chart. Question title: Do you have a limit on the number of attachments (files) that can be attached to a single invoice, order etc?  If so, please specify?. Number of responses: 9 responses." title="Do you have a limit on the number of attachments (files) that can be attached to a single invoice, order etc?  If so, please specify?"/>
            <p:cNvPicPr preferRelativeResize="0"/>
            <p:nvPr/>
          </p:nvPicPr>
          <p:blipFill rotWithShape="1">
            <a:blip r:embed="rId3">
              <a:alphaModFix/>
            </a:blip>
            <a:srcRect l="19980" t="33394" r="54494" b="9413"/>
            <a:stretch/>
          </p:blipFill>
          <p:spPr>
            <a:xfrm>
              <a:off x="4929750" y="1291175"/>
              <a:ext cx="1936748" cy="1968500"/>
            </a:xfrm>
            <a:prstGeom prst="rect">
              <a:avLst/>
            </a:prstGeom>
            <a:noFill/>
            <a:ln>
              <a:noFill/>
            </a:ln>
          </p:spPr>
        </p:pic>
        <p:pic>
          <p:nvPicPr>
            <p:cNvPr id="72" name="Google Shape;72;p2" descr="Forms response chart. Question title: Do you have a limit on the number of attachments (files) that can be attached to a single invoice, order etc?  If so, please specify?. Number of responses: 9 responses." title="Do you have a limit on the number of attachments (files) that can be attached to a single invoice, order etc?  If so, please specify?"/>
            <p:cNvPicPr preferRelativeResize="0"/>
            <p:nvPr/>
          </p:nvPicPr>
          <p:blipFill rotWithShape="1">
            <a:blip r:embed="rId3">
              <a:alphaModFix/>
            </a:blip>
            <a:srcRect l="61393" t="33394" r="10877" b="19683"/>
            <a:stretch/>
          </p:blipFill>
          <p:spPr>
            <a:xfrm>
              <a:off x="6866500" y="1644675"/>
              <a:ext cx="2103997" cy="161499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64e5622d27_0_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4</a:t>
            </a:fld>
            <a:endParaRPr/>
          </a:p>
        </p:txBody>
      </p:sp>
      <p:sp>
        <p:nvSpPr>
          <p:cNvPr id="78" name="Google Shape;78;g164e5622d27_0_2"/>
          <p:cNvSpPr txBox="1">
            <a:spLocks noGrp="1"/>
          </p:cNvSpPr>
          <p:nvPr>
            <p:ph type="title"/>
          </p:nvPr>
        </p:nvSpPr>
        <p:spPr>
          <a:xfrm>
            <a:off x="301614" y="188259"/>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a:t>Virus Scanning </a:t>
            </a:r>
            <a:r>
              <a:rPr lang="en-AU" sz="1400" b="0">
                <a:solidFill>
                  <a:srgbClr val="000000"/>
                </a:solidFill>
              </a:rPr>
              <a:t>(9 responses)</a:t>
            </a:r>
            <a:endParaRPr sz="1800"/>
          </a:p>
        </p:txBody>
      </p:sp>
      <p:pic>
        <p:nvPicPr>
          <p:cNvPr id="79" name="Google Shape;79;g164e5622d27_0_2" descr="Forms response chart. Question title: Do you virus scan attachments prior to embedding them into an outbound Peppol document?. Number of responses: 9 responses." title="Do you virus scan attachments prior to embedding them into an outbound Peppol document?"/>
          <p:cNvPicPr preferRelativeResize="0"/>
          <p:nvPr/>
        </p:nvPicPr>
        <p:blipFill rotWithShape="1">
          <a:blip r:embed="rId3">
            <a:alphaModFix/>
          </a:blip>
          <a:srcRect l="20070" t="29988" r="53945" b="8608"/>
          <a:stretch/>
        </p:blipFill>
        <p:spPr>
          <a:xfrm>
            <a:off x="4713500" y="850150"/>
            <a:ext cx="1628073" cy="1619250"/>
          </a:xfrm>
          <a:prstGeom prst="rect">
            <a:avLst/>
          </a:prstGeom>
          <a:noFill/>
          <a:ln>
            <a:noFill/>
          </a:ln>
        </p:spPr>
      </p:pic>
      <p:pic>
        <p:nvPicPr>
          <p:cNvPr id="80" name="Google Shape;80;g164e5622d27_0_2" descr="Forms response chart. Question title: Are all attachments that have passed virus scanning (and meet the previously answered size &amp; format constraints) made available to the Accounts Payable End Users of your software or enterprise implementation?. Number of responses: 9 responses." title="Are all attachments that have passed virus scanning (and meet the previously answered size &amp; format constraints) made available to the Accounts Payable End Users of your software or enterprise implementation?"/>
          <p:cNvPicPr preferRelativeResize="0"/>
          <p:nvPr/>
        </p:nvPicPr>
        <p:blipFill rotWithShape="1">
          <a:blip r:embed="rId4">
            <a:alphaModFix/>
          </a:blip>
          <a:srcRect l="19894" t="33860" r="54515" b="9609"/>
          <a:stretch/>
        </p:blipFill>
        <p:spPr>
          <a:xfrm>
            <a:off x="5480950" y="3506900"/>
            <a:ext cx="1523973" cy="1527151"/>
          </a:xfrm>
          <a:prstGeom prst="rect">
            <a:avLst/>
          </a:prstGeom>
          <a:noFill/>
          <a:ln>
            <a:noFill/>
          </a:ln>
        </p:spPr>
      </p:pic>
      <p:sp>
        <p:nvSpPr>
          <p:cNvPr id="81" name="Google Shape;81;g164e5622d27_0_2"/>
          <p:cNvSpPr txBox="1"/>
          <p:nvPr/>
        </p:nvSpPr>
        <p:spPr>
          <a:xfrm>
            <a:off x="282600" y="620050"/>
            <a:ext cx="4338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50">
                <a:latin typeface="Inter"/>
                <a:ea typeface="Inter"/>
                <a:cs typeface="Inter"/>
                <a:sym typeface="Inter"/>
              </a:rPr>
              <a:t>Do you virus scan attachments received via the Peppol Network (or other EDI channels)</a:t>
            </a:r>
            <a:endParaRPr sz="1150">
              <a:latin typeface="Inter"/>
              <a:ea typeface="Inter"/>
              <a:cs typeface="Inter"/>
              <a:sym typeface="Inter"/>
            </a:endParaRPr>
          </a:p>
        </p:txBody>
      </p:sp>
      <p:grpSp>
        <p:nvGrpSpPr>
          <p:cNvPr id="82" name="Google Shape;82;g164e5622d27_0_2"/>
          <p:cNvGrpSpPr/>
          <p:nvPr/>
        </p:nvGrpSpPr>
        <p:grpSpPr>
          <a:xfrm>
            <a:off x="663600" y="1174150"/>
            <a:ext cx="3028695" cy="1527149"/>
            <a:chOff x="234300" y="902775"/>
            <a:chExt cx="3028695" cy="1527149"/>
          </a:xfrm>
        </p:grpSpPr>
        <p:pic>
          <p:nvPicPr>
            <p:cNvPr id="83" name="Google Shape;83;g164e5622d27_0_2" descr="Forms response chart. Question title: Do you virus scan attachments received via the Peppol Network (or other EDI channels). Number of responses: 9 responses." title="Do you virus scan attachments received via the Peppol Network (or other EDI channels)"/>
            <p:cNvPicPr preferRelativeResize="0"/>
            <p:nvPr/>
          </p:nvPicPr>
          <p:blipFill rotWithShape="1">
            <a:blip r:embed="rId5">
              <a:alphaModFix/>
            </a:blip>
            <a:srcRect l="19636" t="28388" r="54237" b="10205"/>
            <a:stretch/>
          </p:blipFill>
          <p:spPr>
            <a:xfrm>
              <a:off x="234300" y="902775"/>
              <a:ext cx="1543700" cy="1527149"/>
            </a:xfrm>
            <a:prstGeom prst="rect">
              <a:avLst/>
            </a:prstGeom>
            <a:noFill/>
            <a:ln>
              <a:noFill/>
            </a:ln>
          </p:spPr>
        </p:pic>
        <p:pic>
          <p:nvPicPr>
            <p:cNvPr id="84" name="Google Shape;84;g164e5622d27_0_2" descr="Forms response chart. Question title: Do you virus scan attachments received via the Peppol Network (or other EDI channels). Number of responses: 9 responses." title="Do you virus scan attachments received via the Peppol Network (or other EDI channels)"/>
            <p:cNvPicPr preferRelativeResize="0"/>
            <p:nvPr/>
          </p:nvPicPr>
          <p:blipFill rotWithShape="1">
            <a:blip r:embed="rId5">
              <a:alphaModFix/>
            </a:blip>
            <a:srcRect l="62597" t="28389" r="23250" b="48582"/>
            <a:stretch/>
          </p:blipFill>
          <p:spPr>
            <a:xfrm>
              <a:off x="2036125" y="1256250"/>
              <a:ext cx="1226870" cy="840312"/>
            </a:xfrm>
            <a:prstGeom prst="rect">
              <a:avLst/>
            </a:prstGeom>
            <a:noFill/>
            <a:ln>
              <a:noFill/>
            </a:ln>
          </p:spPr>
        </p:pic>
      </p:grpSp>
      <p:sp>
        <p:nvSpPr>
          <p:cNvPr id="85" name="Google Shape;85;g164e5622d27_0_2"/>
          <p:cNvSpPr txBox="1"/>
          <p:nvPr/>
        </p:nvSpPr>
        <p:spPr>
          <a:xfrm>
            <a:off x="4713500" y="274500"/>
            <a:ext cx="4338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50">
                <a:latin typeface="Inter"/>
                <a:ea typeface="Inter"/>
                <a:cs typeface="Inter"/>
                <a:sym typeface="Inter"/>
              </a:rPr>
              <a:t>Do you virus scan attachments prior to embedding them into an outbound Peppol document?</a:t>
            </a:r>
            <a:endParaRPr sz="1150">
              <a:latin typeface="Inter"/>
              <a:ea typeface="Inter"/>
              <a:cs typeface="Inter"/>
              <a:sym typeface="Inter"/>
            </a:endParaRPr>
          </a:p>
        </p:txBody>
      </p:sp>
      <p:pic>
        <p:nvPicPr>
          <p:cNvPr id="86" name="Google Shape;86;g164e5622d27_0_2" descr="Forms response chart. Question title: Do you virus scan attachments prior to embedding them into an outbound Peppol document?. Number of responses: 9 responses." title="Do you virus scan attachments prior to embedding them into an outbound Peppol document?"/>
          <p:cNvPicPr preferRelativeResize="0"/>
          <p:nvPr/>
        </p:nvPicPr>
        <p:blipFill rotWithShape="1">
          <a:blip r:embed="rId3">
            <a:alphaModFix/>
          </a:blip>
          <a:srcRect l="62251" t="26508" r="5082" b="41675"/>
          <a:stretch/>
        </p:blipFill>
        <p:spPr>
          <a:xfrm>
            <a:off x="6341555" y="1352675"/>
            <a:ext cx="2617021" cy="1072850"/>
          </a:xfrm>
          <a:prstGeom prst="rect">
            <a:avLst/>
          </a:prstGeom>
          <a:noFill/>
          <a:ln>
            <a:noFill/>
          </a:ln>
        </p:spPr>
      </p:pic>
      <p:sp>
        <p:nvSpPr>
          <p:cNvPr id="87" name="Google Shape;87;g164e5622d27_0_2"/>
          <p:cNvSpPr txBox="1"/>
          <p:nvPr/>
        </p:nvSpPr>
        <p:spPr>
          <a:xfrm>
            <a:off x="411600" y="2766350"/>
            <a:ext cx="40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50">
                <a:latin typeface="Inter"/>
                <a:ea typeface="Inter"/>
                <a:cs typeface="Inter"/>
                <a:sym typeface="Inter"/>
              </a:rPr>
              <a:t>Do you virus scan attachments uploaded into your financial management software by end users?</a:t>
            </a:r>
            <a:endParaRPr sz="1150">
              <a:latin typeface="Inter"/>
              <a:ea typeface="Inter"/>
              <a:cs typeface="Inter"/>
              <a:sym typeface="Inter"/>
            </a:endParaRPr>
          </a:p>
        </p:txBody>
      </p:sp>
      <p:pic>
        <p:nvPicPr>
          <p:cNvPr id="88" name="Google Shape;88;g164e5622d27_0_2" descr="Forms response chart. Question title: Do you virus scan attachments uploaded into your financial management software by end users?. Number of responses: 9 responses." title="Do you virus scan attachments uploaded into your financial management software by end users?"/>
          <p:cNvPicPr preferRelativeResize="0"/>
          <p:nvPr/>
        </p:nvPicPr>
        <p:blipFill rotWithShape="1">
          <a:blip r:embed="rId6">
            <a:alphaModFix/>
          </a:blip>
          <a:srcRect l="19897" t="28986" r="54389" b="8052"/>
          <a:stretch/>
        </p:blipFill>
        <p:spPr>
          <a:xfrm>
            <a:off x="2131300" y="3339950"/>
            <a:ext cx="1628073" cy="1677939"/>
          </a:xfrm>
          <a:prstGeom prst="rect">
            <a:avLst/>
          </a:prstGeom>
          <a:noFill/>
          <a:ln>
            <a:noFill/>
          </a:ln>
        </p:spPr>
      </p:pic>
      <p:pic>
        <p:nvPicPr>
          <p:cNvPr id="89" name="Google Shape;89;g164e5622d27_0_2" descr="Forms response chart. Question title: Do you virus scan attachments uploaded into your financial management software by end users?. Number of responses: 9 responses." title="Do you virus scan attachments uploaded into your financial management software by end users?"/>
          <p:cNvPicPr preferRelativeResize="0"/>
          <p:nvPr/>
        </p:nvPicPr>
        <p:blipFill rotWithShape="1">
          <a:blip r:embed="rId6">
            <a:alphaModFix/>
          </a:blip>
          <a:srcRect l="62250" t="26649" r="23322" b="48863"/>
          <a:stretch/>
        </p:blipFill>
        <p:spPr>
          <a:xfrm>
            <a:off x="663612" y="3513600"/>
            <a:ext cx="1202801" cy="859250"/>
          </a:xfrm>
          <a:prstGeom prst="rect">
            <a:avLst/>
          </a:prstGeom>
          <a:noFill/>
          <a:ln>
            <a:noFill/>
          </a:ln>
        </p:spPr>
      </p:pic>
      <p:sp>
        <p:nvSpPr>
          <p:cNvPr id="90" name="Google Shape;90;g164e5622d27_0_2"/>
          <p:cNvSpPr txBox="1"/>
          <p:nvPr/>
        </p:nvSpPr>
        <p:spPr>
          <a:xfrm>
            <a:off x="4572000" y="2583488"/>
            <a:ext cx="4338900" cy="892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50">
                <a:latin typeface="Inter"/>
                <a:ea typeface="Inter"/>
                <a:cs typeface="Inter"/>
                <a:sym typeface="Inter"/>
              </a:rPr>
              <a:t>Are all attachments that have passed virus scanning (and meet the previously answered size &amp; format constraints) made available to the </a:t>
            </a:r>
            <a:r>
              <a:rPr lang="en-AU" sz="1150">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Accounts Payable End Users</a:t>
            </a:r>
            <a:r>
              <a:rPr lang="en-AU" sz="1150">
                <a:latin typeface="Inter"/>
                <a:ea typeface="Inter"/>
                <a:cs typeface="Inter"/>
                <a:sym typeface="Inter"/>
              </a:rPr>
              <a:t> of your software or enterprise implementation?</a:t>
            </a:r>
            <a:endParaRPr sz="1150">
              <a:latin typeface="Inter"/>
              <a:ea typeface="Inter"/>
              <a:cs typeface="Inter"/>
              <a:sym typeface="Inter"/>
            </a:endParaRPr>
          </a:p>
        </p:txBody>
      </p:sp>
      <p:pic>
        <p:nvPicPr>
          <p:cNvPr id="91" name="Google Shape;91;g164e5622d27_0_2" descr="Forms response chart. Question title: Are all attachments that have passed virus scanning (and meet the previously answered size &amp; format constraints) made available to the Accounts Payable End Users of your software or enterprise implementation?. Number of responses: 9 responses." title="Are all attachments that have passed virus scanning (and meet the previously answered size &amp; format constraints) made available to the Accounts Payable End Users of your software or enterprise implementation?"/>
          <p:cNvPicPr preferRelativeResize="0"/>
          <p:nvPr/>
        </p:nvPicPr>
        <p:blipFill rotWithShape="1">
          <a:blip r:embed="rId4">
            <a:alphaModFix/>
          </a:blip>
          <a:srcRect l="62353" t="32249" r="30418" b="52936"/>
          <a:stretch/>
        </p:blipFill>
        <p:spPr>
          <a:xfrm>
            <a:off x="4864947" y="3621000"/>
            <a:ext cx="616003" cy="572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64e5622d27_0_12"/>
          <p:cNvSpPr txBox="1">
            <a:spLocks noGrp="1"/>
          </p:cNvSpPr>
          <p:nvPr>
            <p:ph type="body" idx="1"/>
          </p:nvPr>
        </p:nvSpPr>
        <p:spPr>
          <a:xfrm>
            <a:off x="401320" y="818125"/>
            <a:ext cx="4274400" cy="4238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AU" sz="1200">
                <a:solidFill>
                  <a:schemeClr val="dk1"/>
                </a:solidFill>
              </a:rPr>
              <a:t>Support for identifying business purpose of attachments</a:t>
            </a:r>
            <a:endParaRPr sz="1200">
              <a:solidFill>
                <a:schemeClr val="dk1"/>
              </a:solidFill>
            </a:endParaRPr>
          </a:p>
          <a:p>
            <a:pPr marL="914400" lvl="0" indent="0" algn="l" rtl="0">
              <a:lnSpc>
                <a:spcPct val="115000"/>
              </a:lnSpc>
              <a:spcBef>
                <a:spcPts val="0"/>
              </a:spcBef>
              <a:spcAft>
                <a:spcPts val="0"/>
              </a:spcAft>
              <a:buNone/>
            </a:pPr>
            <a:endParaRPr sz="1200">
              <a:solidFill>
                <a:schemeClr val="dk1"/>
              </a:solidFill>
            </a:endParaRPr>
          </a:p>
          <a:p>
            <a:pPr marL="139700" lvl="0" indent="0" algn="l" rtl="0">
              <a:lnSpc>
                <a:spcPct val="115000"/>
              </a:lnSpc>
              <a:spcBef>
                <a:spcPts val="0"/>
              </a:spcBef>
              <a:spcAft>
                <a:spcPts val="0"/>
              </a:spcAft>
              <a:buSzPts val="1400"/>
              <a:buNone/>
            </a:pPr>
            <a:endParaRPr sz="800">
              <a:solidFill>
                <a:schemeClr val="dk1"/>
              </a:solidFill>
              <a:latin typeface="Arial"/>
              <a:ea typeface="Arial"/>
              <a:cs typeface="Arial"/>
              <a:sym typeface="Arial"/>
            </a:endParaRPr>
          </a:p>
          <a:p>
            <a:pPr marL="139700" lvl="0" indent="0" algn="l" rtl="0">
              <a:lnSpc>
                <a:spcPct val="115000"/>
              </a:lnSpc>
              <a:spcBef>
                <a:spcPts val="0"/>
              </a:spcBef>
              <a:spcAft>
                <a:spcPts val="0"/>
              </a:spcAft>
              <a:buSzPts val="1400"/>
              <a:buNone/>
            </a:pPr>
            <a:endParaRPr sz="800">
              <a:latin typeface="Arial"/>
              <a:ea typeface="Arial"/>
              <a:cs typeface="Arial"/>
              <a:sym typeface="Arial"/>
            </a:endParaRPr>
          </a:p>
          <a:p>
            <a:pPr marL="139700" lvl="0" indent="0" algn="l" rtl="0">
              <a:lnSpc>
                <a:spcPct val="115000"/>
              </a:lnSpc>
              <a:spcBef>
                <a:spcPts val="0"/>
              </a:spcBef>
              <a:spcAft>
                <a:spcPts val="0"/>
              </a:spcAft>
              <a:buSzPts val="1400"/>
              <a:buNone/>
            </a:pPr>
            <a:endParaRPr sz="800">
              <a:latin typeface="Arial"/>
              <a:ea typeface="Arial"/>
              <a:cs typeface="Arial"/>
              <a:sym typeface="Arial"/>
            </a:endParaRPr>
          </a:p>
        </p:txBody>
      </p:sp>
      <p:sp>
        <p:nvSpPr>
          <p:cNvPr id="97" name="Google Shape;97;g164e5622d27_0_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5</a:t>
            </a:fld>
            <a:endParaRPr/>
          </a:p>
        </p:txBody>
      </p:sp>
      <p:sp>
        <p:nvSpPr>
          <p:cNvPr id="98" name="Google Shape;98;g164e5622d27_0_12"/>
          <p:cNvSpPr txBox="1">
            <a:spLocks noGrp="1"/>
          </p:cNvSpPr>
          <p:nvPr>
            <p:ph type="title"/>
          </p:nvPr>
        </p:nvSpPr>
        <p:spPr>
          <a:xfrm>
            <a:off x="301614" y="188259"/>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a:t>Automation &amp; Processing </a:t>
            </a:r>
            <a:r>
              <a:rPr lang="en-AU" sz="1400" b="0">
                <a:solidFill>
                  <a:srgbClr val="000000"/>
                </a:solidFill>
              </a:rPr>
              <a:t>(9 responses)</a:t>
            </a:r>
            <a:endParaRPr sz="1800" b="1">
              <a:solidFill>
                <a:srgbClr val="FF0000"/>
              </a:solidFill>
            </a:endParaRPr>
          </a:p>
        </p:txBody>
      </p:sp>
      <p:pic>
        <p:nvPicPr>
          <p:cNvPr id="99" name="Google Shape;99;g164e5622d27_0_12" descr="Forms response chart. Question title: Do you think it would be beneficial if the Peppol document was able to identify the business purpose of each attachment? &#10;&#10;&#10;For example, specifying a machine-readable code for common attachment types?. Number of responses: 9 responses." title="Do you think it would be beneficial if the Peppol document was able to identify the business purpose of each attachment? &#10;&#10;&#10;For example, specifying a machine-readable code for common attachment types?"/>
          <p:cNvPicPr preferRelativeResize="0"/>
          <p:nvPr/>
        </p:nvPicPr>
        <p:blipFill rotWithShape="1">
          <a:blip r:embed="rId3">
            <a:alphaModFix/>
          </a:blip>
          <a:srcRect l="62131" t="32240" r="28032" b="47030"/>
          <a:stretch/>
        </p:blipFill>
        <p:spPr>
          <a:xfrm>
            <a:off x="2671051" y="3043413"/>
            <a:ext cx="1043697" cy="1023010"/>
          </a:xfrm>
          <a:prstGeom prst="rect">
            <a:avLst/>
          </a:prstGeom>
          <a:noFill/>
          <a:ln>
            <a:noFill/>
          </a:ln>
        </p:spPr>
      </p:pic>
      <p:pic>
        <p:nvPicPr>
          <p:cNvPr id="100" name="Google Shape;100;g164e5622d27_0_12" descr="Forms response chart. Question title: Does your software / enterprise implementation allow end users to provide additional details / metadata about an attachment when they upload it? . Number of responses: 9 responses." title="Does your software / enterprise implementation allow end users to provide additional details / metadata about an attachment when they upload it? "/>
          <p:cNvPicPr preferRelativeResize="0"/>
          <p:nvPr/>
        </p:nvPicPr>
        <p:blipFill rotWithShape="1">
          <a:blip r:embed="rId4">
            <a:alphaModFix/>
          </a:blip>
          <a:srcRect l="19550" t="32768" r="53952" b="8997"/>
          <a:stretch/>
        </p:blipFill>
        <p:spPr>
          <a:xfrm>
            <a:off x="4675725" y="2459780"/>
            <a:ext cx="1883628" cy="1877746"/>
          </a:xfrm>
          <a:prstGeom prst="rect">
            <a:avLst/>
          </a:prstGeom>
          <a:noFill/>
          <a:ln>
            <a:noFill/>
          </a:ln>
        </p:spPr>
      </p:pic>
      <p:sp>
        <p:nvSpPr>
          <p:cNvPr id="101" name="Google Shape;101;g164e5622d27_0_12"/>
          <p:cNvSpPr txBox="1"/>
          <p:nvPr/>
        </p:nvSpPr>
        <p:spPr>
          <a:xfrm>
            <a:off x="301625" y="1577075"/>
            <a:ext cx="4127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50">
                <a:latin typeface="Inter"/>
                <a:ea typeface="Inter"/>
                <a:cs typeface="Inter"/>
                <a:sym typeface="Inter"/>
              </a:rPr>
              <a:t>Do you think it would be beneficial if the Peppol document was able to identify the business purpose of each attachment? For example, </a:t>
            </a:r>
            <a:r>
              <a:rPr lang="en-AU" sz="1150">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specifying a machine</a:t>
            </a:r>
            <a:r>
              <a:rPr lang="en-AU" sz="1150">
                <a:latin typeface="Inter"/>
                <a:ea typeface="Inter"/>
                <a:cs typeface="Inter"/>
                <a:sym typeface="Inter"/>
              </a:rPr>
              <a:t>-readable code for common attachment types? </a:t>
            </a:r>
            <a:endParaRPr sz="1150">
              <a:latin typeface="Inter"/>
              <a:ea typeface="Inter"/>
              <a:cs typeface="Inter"/>
              <a:sym typeface="Inter"/>
            </a:endParaRPr>
          </a:p>
        </p:txBody>
      </p:sp>
      <p:pic>
        <p:nvPicPr>
          <p:cNvPr id="102" name="Google Shape;102;g164e5622d27_0_12" descr="Forms response chart. Question title: Do you think it would be beneficial if the Peppol document was able to identify the business purpose of each attachment? &#10;&#10;&#10;For example, specifying a machine-readable code for common attachment types?. Number of responses: 9 responses." title="Do you think it would be beneficial if the Peppol document was able to identify the business purpose of each attachment? &#10;&#10;&#10;For example, specifying a machine-readable code for common attachment types?"/>
          <p:cNvPicPr preferRelativeResize="0"/>
          <p:nvPr/>
        </p:nvPicPr>
        <p:blipFill rotWithShape="1">
          <a:blip r:embed="rId3">
            <a:alphaModFix/>
          </a:blip>
          <a:srcRect l="19799" t="32240" r="53807" b="9616"/>
          <a:stretch/>
        </p:blipFill>
        <p:spPr>
          <a:xfrm>
            <a:off x="751425" y="2500475"/>
            <a:ext cx="1753175" cy="1796349"/>
          </a:xfrm>
          <a:prstGeom prst="rect">
            <a:avLst/>
          </a:prstGeom>
          <a:noFill/>
          <a:ln>
            <a:noFill/>
          </a:ln>
        </p:spPr>
      </p:pic>
      <p:sp>
        <p:nvSpPr>
          <p:cNvPr id="103" name="Google Shape;103;g164e5622d27_0_12"/>
          <p:cNvSpPr txBox="1"/>
          <p:nvPr/>
        </p:nvSpPr>
        <p:spPr>
          <a:xfrm>
            <a:off x="4622850" y="1577075"/>
            <a:ext cx="3849600" cy="7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50">
                <a:latin typeface="Inter"/>
                <a:ea typeface="Inter"/>
                <a:cs typeface="Inter"/>
                <a:sym typeface="Inter"/>
              </a:rPr>
              <a:t>Does your software / enterprise implementation allow end users to provide additional details / metadata about an attachment when they upload it?</a:t>
            </a:r>
            <a:endParaRPr sz="1150">
              <a:latin typeface="Inter"/>
              <a:ea typeface="Inter"/>
              <a:cs typeface="Inter"/>
              <a:sym typeface="Inter"/>
            </a:endParaRPr>
          </a:p>
        </p:txBody>
      </p:sp>
      <p:pic>
        <p:nvPicPr>
          <p:cNvPr id="104" name="Google Shape;104;g164e5622d27_0_12" descr="Forms response chart. Question title: Does your software / enterprise implementation allow end users to provide additional details / metadata about an attachment when they upload it? . Number of responses: 9 responses." title="Does your software / enterprise implementation allow end users to provide additional details / metadata about an attachment when they upload it? "/>
          <p:cNvPicPr preferRelativeResize="0"/>
          <p:nvPr/>
        </p:nvPicPr>
        <p:blipFill rotWithShape="1">
          <a:blip r:embed="rId4">
            <a:alphaModFix/>
          </a:blip>
          <a:srcRect l="60594" t="32768" r="22782" b="47192"/>
          <a:stretch/>
        </p:blipFill>
        <p:spPr>
          <a:xfrm>
            <a:off x="6559350" y="2836675"/>
            <a:ext cx="1632748" cy="892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body" idx="1"/>
          </p:nvPr>
        </p:nvSpPr>
        <p:spPr>
          <a:xfrm>
            <a:off x="206611" y="672998"/>
            <a:ext cx="8814547" cy="3452775"/>
          </a:xfrm>
          <a:prstGeom prst="rect">
            <a:avLst/>
          </a:prstGeom>
          <a:noFill/>
          <a:ln>
            <a:noFill/>
          </a:ln>
        </p:spPr>
        <p:txBody>
          <a:bodyPr spcFirstLastPara="1" wrap="square" lIns="91425" tIns="91425" rIns="91425" bIns="91425" anchor="t" anchorCtr="0">
            <a:noAutofit/>
          </a:bodyPr>
          <a:lstStyle/>
          <a:p>
            <a:pPr marL="139700" lvl="0" indent="0" algn="l" rtl="0">
              <a:lnSpc>
                <a:spcPct val="114285"/>
              </a:lnSpc>
              <a:spcBef>
                <a:spcPts val="700"/>
              </a:spcBef>
              <a:spcAft>
                <a:spcPts val="0"/>
              </a:spcAft>
              <a:buSzPts val="1400"/>
              <a:buNone/>
            </a:pPr>
            <a:r>
              <a:rPr lang="en-AU" sz="1050" b="1">
                <a:latin typeface="Arial"/>
                <a:ea typeface="Arial"/>
                <a:cs typeface="Arial"/>
                <a:sym typeface="Arial"/>
              </a:rPr>
              <a:t>Context and Issue Statement</a:t>
            </a:r>
            <a:endParaRPr/>
          </a:p>
          <a:p>
            <a:pPr marL="139700" lvl="0" indent="0" algn="l" rtl="0">
              <a:lnSpc>
                <a:spcPct val="133333"/>
              </a:lnSpc>
              <a:spcBef>
                <a:spcPts val="700"/>
              </a:spcBef>
              <a:spcAft>
                <a:spcPts val="0"/>
              </a:spcAft>
              <a:buSzPts val="1400"/>
              <a:buNone/>
            </a:pPr>
            <a:r>
              <a:rPr lang="en-AU" sz="900">
                <a:solidFill>
                  <a:srgbClr val="000000"/>
                </a:solidFill>
                <a:latin typeface="Arial"/>
                <a:ea typeface="Arial"/>
                <a:cs typeface="Arial"/>
                <a:sym typeface="Arial"/>
              </a:rPr>
              <a:t>As agreed at the Consistent Data Mapping focus group, a separate focus group was required to develop guidance to support end users in the use of attachments for Peppol Invoice and Credit Note transactions. </a:t>
            </a:r>
            <a:endParaRPr/>
          </a:p>
          <a:p>
            <a:pPr marL="139700" lvl="0" indent="0" algn="l" rtl="0">
              <a:lnSpc>
                <a:spcPct val="133333"/>
              </a:lnSpc>
              <a:spcBef>
                <a:spcPts val="700"/>
              </a:spcBef>
              <a:spcAft>
                <a:spcPts val="0"/>
              </a:spcAft>
              <a:buSzPts val="1400"/>
              <a:buNone/>
            </a:pPr>
            <a:r>
              <a:rPr lang="en-AU" sz="900">
                <a:solidFill>
                  <a:srgbClr val="000000"/>
                </a:solidFill>
                <a:latin typeface="Arial"/>
                <a:ea typeface="Arial"/>
                <a:cs typeface="Arial"/>
                <a:sym typeface="Arial"/>
              </a:rPr>
              <a:t>There are varied levels of support of attachments and guidance is required to promote consistent support for sending, receiving and managing attachments (e.g. accessibility, storage), which will strengthen data quality and richness, and maximise positive client experience.  The following topics were raised:</a:t>
            </a:r>
            <a:endParaRPr/>
          </a:p>
          <a:p>
            <a:pPr marL="368300" lvl="0" indent="-228600" algn="l" rtl="0">
              <a:lnSpc>
                <a:spcPct val="133333"/>
              </a:lnSpc>
              <a:spcBef>
                <a:spcPts val="700"/>
              </a:spcBef>
              <a:spcAft>
                <a:spcPts val="0"/>
              </a:spcAft>
              <a:buSzPts val="900"/>
              <a:buAutoNum type="arabicPeriod"/>
            </a:pPr>
            <a:r>
              <a:rPr lang="en-AU" sz="900">
                <a:solidFill>
                  <a:srgbClr val="000000"/>
                </a:solidFill>
                <a:latin typeface="Arial"/>
                <a:ea typeface="Arial"/>
                <a:cs typeface="Arial"/>
                <a:sym typeface="Arial"/>
              </a:rPr>
              <a:t>Data mapping – interpretation and use of available UBL fields, and how to indicate a rendered invoice attachment vs support information</a:t>
            </a:r>
            <a:endParaRPr/>
          </a:p>
          <a:p>
            <a:pPr marL="368300" lvl="0" indent="-228600" algn="l" rtl="0">
              <a:lnSpc>
                <a:spcPct val="133333"/>
              </a:lnSpc>
              <a:spcBef>
                <a:spcPts val="700"/>
              </a:spcBef>
              <a:spcAft>
                <a:spcPts val="0"/>
              </a:spcAft>
              <a:buSzPts val="900"/>
              <a:buAutoNum type="arabicPeriod"/>
            </a:pPr>
            <a:r>
              <a:rPr lang="en-AU" sz="900">
                <a:solidFill>
                  <a:srgbClr val="000000"/>
                </a:solidFill>
                <a:latin typeface="Arial"/>
                <a:ea typeface="Arial"/>
                <a:cs typeface="Arial"/>
                <a:sym typeface="Arial"/>
              </a:rPr>
              <a:t>Attachment formats that are supported by Peppol – i.e. understand the code list</a:t>
            </a:r>
            <a:endParaRPr/>
          </a:p>
          <a:p>
            <a:pPr marL="368300" lvl="0" indent="-228600" algn="l" rtl="0">
              <a:lnSpc>
                <a:spcPct val="133333"/>
              </a:lnSpc>
              <a:spcBef>
                <a:spcPts val="700"/>
              </a:spcBef>
              <a:spcAft>
                <a:spcPts val="0"/>
              </a:spcAft>
              <a:buSzPts val="900"/>
              <a:buAutoNum type="arabicPeriod"/>
            </a:pPr>
            <a:r>
              <a:rPr lang="en-AU" sz="900">
                <a:solidFill>
                  <a:srgbClr val="000000"/>
                </a:solidFill>
                <a:latin typeface="Arial"/>
                <a:ea typeface="Arial"/>
                <a:cs typeface="Arial"/>
                <a:sym typeface="Arial"/>
              </a:rPr>
              <a:t>Solution capabilities</a:t>
            </a:r>
            <a:endParaRPr/>
          </a:p>
          <a:p>
            <a:pPr marL="368300" lvl="0" indent="-228600" algn="l" rtl="0">
              <a:lnSpc>
                <a:spcPct val="133333"/>
              </a:lnSpc>
              <a:spcBef>
                <a:spcPts val="700"/>
              </a:spcBef>
              <a:spcAft>
                <a:spcPts val="0"/>
              </a:spcAft>
              <a:buSzPts val="900"/>
              <a:buAutoNum type="arabicPeriod"/>
            </a:pPr>
            <a:r>
              <a:rPr lang="en-AU" sz="900">
                <a:solidFill>
                  <a:srgbClr val="000000"/>
                </a:solidFill>
                <a:latin typeface="Arial"/>
                <a:ea typeface="Arial"/>
                <a:cs typeface="Arial"/>
                <a:sym typeface="Arial"/>
              </a:rPr>
              <a:t>End User consideration: filling and virus scanning</a:t>
            </a:r>
            <a:endParaRPr/>
          </a:p>
          <a:p>
            <a:pPr marL="368300" lvl="0" indent="-228600" algn="l" rtl="0">
              <a:lnSpc>
                <a:spcPct val="133333"/>
              </a:lnSpc>
              <a:spcBef>
                <a:spcPts val="700"/>
              </a:spcBef>
              <a:spcAft>
                <a:spcPts val="0"/>
              </a:spcAft>
              <a:buSzPts val="900"/>
              <a:buAutoNum type="arabicPeriod"/>
            </a:pPr>
            <a:r>
              <a:rPr lang="en-AU" sz="900">
                <a:solidFill>
                  <a:srgbClr val="000000"/>
                </a:solidFill>
                <a:latin typeface="Arial"/>
                <a:ea typeface="Arial"/>
                <a:cs typeface="Arial"/>
                <a:sym typeface="Arial"/>
              </a:rPr>
              <a:t>Use cases where attachments are required (e.g. utilities, labour hire)</a:t>
            </a:r>
            <a:endParaRPr/>
          </a:p>
          <a:p>
            <a:pPr marL="139700" lvl="0" indent="0" algn="l" rtl="0">
              <a:lnSpc>
                <a:spcPct val="133333"/>
              </a:lnSpc>
              <a:spcBef>
                <a:spcPts val="700"/>
              </a:spcBef>
              <a:spcAft>
                <a:spcPts val="0"/>
              </a:spcAft>
              <a:buSzPts val="1400"/>
              <a:buNone/>
            </a:pPr>
            <a:endParaRPr sz="900">
              <a:solidFill>
                <a:srgbClr val="000000"/>
              </a:solidFill>
              <a:latin typeface="Arial"/>
              <a:ea typeface="Arial"/>
              <a:cs typeface="Arial"/>
              <a:sym typeface="Arial"/>
            </a:endParaRPr>
          </a:p>
          <a:p>
            <a:pPr marL="139700" lvl="0" indent="0" algn="l" rtl="0">
              <a:lnSpc>
                <a:spcPct val="133333"/>
              </a:lnSpc>
              <a:spcBef>
                <a:spcPts val="700"/>
              </a:spcBef>
              <a:spcAft>
                <a:spcPts val="0"/>
              </a:spcAft>
              <a:buSzPts val="1400"/>
              <a:buNone/>
            </a:pPr>
            <a:r>
              <a:rPr lang="en-AU" sz="900">
                <a:solidFill>
                  <a:srgbClr val="000000"/>
                </a:solidFill>
                <a:latin typeface="Arial"/>
                <a:ea typeface="Arial"/>
                <a:cs typeface="Arial"/>
                <a:sym typeface="Arial"/>
              </a:rPr>
              <a:t>Relevant materials for this working group is can be </a:t>
            </a:r>
            <a:r>
              <a:rPr lang="en-AU" sz="900"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found here</a:t>
            </a:r>
            <a:r>
              <a:rPr lang="en-AU" sz="900">
                <a:solidFill>
                  <a:srgbClr val="000000"/>
                </a:solidFill>
                <a:latin typeface="Arial"/>
                <a:ea typeface="Arial"/>
                <a:cs typeface="Arial"/>
                <a:sym typeface="Arial"/>
              </a:rPr>
              <a:t>. </a:t>
            </a:r>
            <a:endParaRPr sz="900">
              <a:latin typeface="Arial"/>
              <a:ea typeface="Arial"/>
              <a:cs typeface="Arial"/>
              <a:sym typeface="Arial"/>
            </a:endParaRPr>
          </a:p>
          <a:p>
            <a:pPr marL="139700" lvl="0" indent="0" algn="l" rtl="0">
              <a:lnSpc>
                <a:spcPct val="115000"/>
              </a:lnSpc>
              <a:spcBef>
                <a:spcPts val="0"/>
              </a:spcBef>
              <a:spcAft>
                <a:spcPts val="0"/>
              </a:spcAft>
              <a:buSzPts val="1400"/>
              <a:buNone/>
            </a:pPr>
            <a:r>
              <a:rPr lang="en-AU" sz="900">
                <a:latin typeface="Arial"/>
                <a:ea typeface="Arial"/>
                <a:cs typeface="Arial"/>
                <a:sym typeface="Arial"/>
              </a:rPr>
              <a:t> </a:t>
            </a:r>
            <a:endParaRPr/>
          </a:p>
        </p:txBody>
      </p:sp>
      <p:sp>
        <p:nvSpPr>
          <p:cNvPr id="110" name="Google Shape;11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6</a:t>
            </a:fld>
            <a:endParaRPr/>
          </a:p>
        </p:txBody>
      </p:sp>
      <p:sp>
        <p:nvSpPr>
          <p:cNvPr id="111" name="Google Shape;111;p4"/>
          <p:cNvSpPr txBox="1">
            <a:spLocks noGrp="1"/>
          </p:cNvSpPr>
          <p:nvPr>
            <p:ph type="title"/>
          </p:nvPr>
        </p:nvSpPr>
        <p:spPr>
          <a:xfrm>
            <a:off x="353584" y="21020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b="1"/>
              <a:t>Re-cap the context and issue statement for Attachment</a:t>
            </a:r>
            <a:endParaRPr sz="1800"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body" idx="1"/>
          </p:nvPr>
        </p:nvSpPr>
        <p:spPr>
          <a:xfrm>
            <a:off x="321786" y="578812"/>
            <a:ext cx="8520600" cy="3956611"/>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AU" sz="1000" b="1" dirty="0">
                <a:latin typeface="Arial"/>
                <a:ea typeface="Arial"/>
                <a:cs typeface="Arial"/>
                <a:sym typeface="Arial"/>
              </a:rPr>
              <a:t>Purpose of outcome document</a:t>
            </a:r>
            <a:r>
              <a:rPr lang="en-AU" sz="1000" dirty="0">
                <a:latin typeface="Arial"/>
                <a:ea typeface="Arial"/>
                <a:cs typeface="Arial"/>
                <a:sym typeface="Arial"/>
              </a:rPr>
              <a:t>:  </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Support the understanding of use cases for attachments </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Understand </a:t>
            </a:r>
            <a:r>
              <a:rPr lang="en-AU" sz="900" dirty="0" err="1">
                <a:latin typeface="Arial"/>
                <a:ea typeface="Arial"/>
                <a:cs typeface="Arial"/>
                <a:sym typeface="Arial"/>
              </a:rPr>
              <a:t>Peppol</a:t>
            </a:r>
            <a:r>
              <a:rPr lang="en-AU" sz="900" dirty="0">
                <a:latin typeface="Arial"/>
                <a:ea typeface="Arial"/>
                <a:cs typeface="Arial"/>
                <a:sym typeface="Arial"/>
              </a:rPr>
              <a:t> functionality for supporting attachments</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Provide mapping guidance on existing UBL fields for attachment</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Summarise findings of various ranges of solutions capabilities in the A-NZ communities</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Summarise findings and considerations to support end users make informed decisions</a:t>
            </a:r>
            <a:endParaRPr sz="1600" dirty="0"/>
          </a:p>
          <a:p>
            <a:pPr marL="139700" lvl="0" indent="0" algn="l" rtl="0">
              <a:lnSpc>
                <a:spcPct val="115000"/>
              </a:lnSpc>
              <a:spcBef>
                <a:spcPts val="0"/>
              </a:spcBef>
              <a:spcAft>
                <a:spcPts val="0"/>
              </a:spcAft>
              <a:buSzPts val="1400"/>
              <a:buNone/>
            </a:pPr>
            <a:endParaRPr sz="1000" b="1" dirty="0">
              <a:latin typeface="Arial"/>
              <a:ea typeface="Arial"/>
              <a:cs typeface="Arial"/>
              <a:sym typeface="Arial"/>
            </a:endParaRPr>
          </a:p>
          <a:p>
            <a:pPr marL="139700" lvl="0" indent="0" algn="l" rtl="0">
              <a:lnSpc>
                <a:spcPct val="115000"/>
              </a:lnSpc>
              <a:spcBef>
                <a:spcPts val="0"/>
              </a:spcBef>
              <a:spcAft>
                <a:spcPts val="0"/>
              </a:spcAft>
              <a:buSzPts val="1400"/>
              <a:buNone/>
            </a:pPr>
            <a:r>
              <a:rPr lang="en-AU" sz="1000" b="1" dirty="0">
                <a:latin typeface="Arial"/>
                <a:ea typeface="Arial"/>
                <a:cs typeface="Arial"/>
                <a:sym typeface="Arial"/>
              </a:rPr>
              <a:t>What’s supported in </a:t>
            </a:r>
            <a:r>
              <a:rPr lang="en-AU" sz="1000" b="1" dirty="0" err="1">
                <a:latin typeface="Arial"/>
                <a:ea typeface="Arial"/>
                <a:cs typeface="Arial"/>
                <a:sym typeface="Arial"/>
              </a:rPr>
              <a:t>Peppol</a:t>
            </a:r>
            <a:r>
              <a:rPr lang="en-AU" sz="1000" b="1" dirty="0">
                <a:latin typeface="Arial"/>
                <a:ea typeface="Arial"/>
                <a:cs typeface="Arial"/>
                <a:sym typeface="Arial"/>
              </a:rPr>
              <a:t> Invoice/credit note</a:t>
            </a:r>
            <a:endParaRPr sz="1600" dirty="0"/>
          </a:p>
          <a:p>
            <a:pPr marL="457200" lvl="0" indent="-187325" algn="l" rtl="0">
              <a:lnSpc>
                <a:spcPct val="115000"/>
              </a:lnSpc>
              <a:spcBef>
                <a:spcPts val="0"/>
              </a:spcBef>
              <a:spcAft>
                <a:spcPts val="0"/>
              </a:spcAft>
              <a:buSzPts val="400"/>
              <a:buChar char="●"/>
            </a:pPr>
            <a:r>
              <a:rPr lang="en-AU" sz="900" b="1" dirty="0">
                <a:latin typeface="Arial"/>
                <a:ea typeface="Arial"/>
                <a:cs typeface="Arial"/>
                <a:sym typeface="Arial"/>
              </a:rPr>
              <a:t>Format/Type: </a:t>
            </a:r>
            <a:r>
              <a:rPr lang="en-AU" sz="900" dirty="0">
                <a:latin typeface="Arial"/>
                <a:ea typeface="Arial"/>
                <a:cs typeface="Arial"/>
                <a:sym typeface="Arial"/>
              </a:rPr>
              <a:t>Attachment format types supported by the </a:t>
            </a:r>
            <a:r>
              <a:rPr lang="en-AU" sz="900" u="sng" dirty="0" err="1">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Peppol</a:t>
            </a:r>
            <a:r>
              <a:rPr lang="en-AU" sz="900" u="sng"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 code list</a:t>
            </a:r>
            <a:r>
              <a:rPr lang="en-AU" sz="900" dirty="0">
                <a:latin typeface="Arial"/>
                <a:ea typeface="Arial"/>
                <a:cs typeface="Arial"/>
                <a:sym typeface="Arial"/>
              </a:rPr>
              <a:t> include text/CSV, PDF, image (i.e. PNG and JPEG), spreadsheet (XLSX, OASIS open document).</a:t>
            </a:r>
            <a:endParaRPr sz="1600" dirty="0"/>
          </a:p>
          <a:p>
            <a:pPr marL="457200" lvl="0" indent="-187325" algn="l" rtl="0">
              <a:lnSpc>
                <a:spcPct val="115000"/>
              </a:lnSpc>
              <a:spcBef>
                <a:spcPts val="0"/>
              </a:spcBef>
              <a:spcAft>
                <a:spcPts val="0"/>
              </a:spcAft>
              <a:buSzPts val="400"/>
              <a:buChar char="●"/>
            </a:pPr>
            <a:r>
              <a:rPr lang="en-AU" sz="900" b="1" dirty="0">
                <a:latin typeface="Arial"/>
                <a:ea typeface="Arial"/>
                <a:cs typeface="Arial"/>
                <a:sym typeface="Arial"/>
              </a:rPr>
              <a:t>Quantity per transaction: </a:t>
            </a:r>
            <a:r>
              <a:rPr lang="en-AU" sz="900" dirty="0">
                <a:latin typeface="Arial"/>
                <a:ea typeface="Arial"/>
                <a:cs typeface="Arial"/>
                <a:sym typeface="Arial"/>
              </a:rPr>
              <a:t>Multiple attachments are allowed per invoice. The </a:t>
            </a:r>
            <a:r>
              <a:rPr lang="en-AU" sz="900" dirty="0" err="1">
                <a:latin typeface="Arial"/>
                <a:ea typeface="Arial"/>
                <a:cs typeface="Arial"/>
                <a:sym typeface="Arial"/>
              </a:rPr>
              <a:t>Peppol</a:t>
            </a:r>
            <a:r>
              <a:rPr lang="en-AU" sz="900" dirty="0">
                <a:latin typeface="Arial"/>
                <a:ea typeface="Arial"/>
                <a:cs typeface="Arial"/>
                <a:sym typeface="Arial"/>
              </a:rPr>
              <a:t> Framework does not specify a limit to quantity of attachments per invoice, however, overall size limit exists. </a:t>
            </a:r>
            <a:endParaRPr sz="1600" dirty="0"/>
          </a:p>
          <a:p>
            <a:pPr marL="457200" lvl="0" indent="-187325" algn="l" rtl="0">
              <a:lnSpc>
                <a:spcPct val="115000"/>
              </a:lnSpc>
              <a:spcBef>
                <a:spcPts val="0"/>
              </a:spcBef>
              <a:spcAft>
                <a:spcPts val="0"/>
              </a:spcAft>
              <a:buSzPts val="400"/>
              <a:buChar char="●"/>
            </a:pPr>
            <a:r>
              <a:rPr lang="en-AU" sz="900" b="1" dirty="0">
                <a:latin typeface="Arial"/>
                <a:ea typeface="Arial"/>
                <a:cs typeface="Arial"/>
                <a:sym typeface="Arial"/>
              </a:rPr>
              <a:t>Size: </a:t>
            </a:r>
            <a:r>
              <a:rPr lang="en-AU" sz="900" dirty="0" err="1">
                <a:latin typeface="Arial"/>
                <a:ea typeface="Arial"/>
                <a:cs typeface="Arial"/>
                <a:sym typeface="Arial"/>
              </a:rPr>
              <a:t>Peppol</a:t>
            </a:r>
            <a:r>
              <a:rPr lang="en-AU" sz="900" dirty="0">
                <a:latin typeface="Arial"/>
                <a:ea typeface="Arial"/>
                <a:cs typeface="Arial"/>
                <a:sym typeface="Arial"/>
              </a:rPr>
              <a:t> </a:t>
            </a:r>
            <a:r>
              <a:rPr lang="en-AU" sz="900" u="sng"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SLA requirements</a:t>
            </a:r>
            <a:r>
              <a:rPr lang="en-AU" sz="900" dirty="0">
                <a:latin typeface="Arial"/>
                <a:ea typeface="Arial"/>
                <a:cs typeface="Arial"/>
                <a:sym typeface="Arial"/>
              </a:rPr>
              <a:t> advises a message size of 100MB (including XML and attachments) for post-award documents</a:t>
            </a:r>
            <a:endParaRPr sz="1600" dirty="0"/>
          </a:p>
          <a:p>
            <a:pPr marL="139700" lvl="0" indent="0" algn="l" rtl="0">
              <a:lnSpc>
                <a:spcPct val="115000"/>
              </a:lnSpc>
              <a:spcBef>
                <a:spcPts val="0"/>
              </a:spcBef>
              <a:spcAft>
                <a:spcPts val="0"/>
              </a:spcAft>
              <a:buSzPts val="1400"/>
              <a:buNone/>
            </a:pPr>
            <a:endParaRPr sz="1000" b="1" dirty="0">
              <a:solidFill>
                <a:schemeClr val="dk1"/>
              </a:solidFill>
              <a:latin typeface="Arial"/>
              <a:ea typeface="Arial"/>
              <a:cs typeface="Arial"/>
              <a:sym typeface="Arial"/>
            </a:endParaRPr>
          </a:p>
          <a:p>
            <a:pPr marL="139700" lvl="0" indent="0" algn="l" rtl="0">
              <a:lnSpc>
                <a:spcPct val="115000"/>
              </a:lnSpc>
              <a:spcBef>
                <a:spcPts val="0"/>
              </a:spcBef>
              <a:spcAft>
                <a:spcPts val="0"/>
              </a:spcAft>
              <a:buSzPts val="1400"/>
              <a:buNone/>
            </a:pPr>
            <a:r>
              <a:rPr lang="en-AU" sz="1000" b="1" dirty="0">
                <a:solidFill>
                  <a:schemeClr val="dk1"/>
                </a:solidFill>
                <a:latin typeface="Arial"/>
                <a:ea typeface="Arial"/>
                <a:cs typeface="Arial"/>
                <a:sym typeface="Arial"/>
              </a:rPr>
              <a:t>Data mapping guidance</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See slide 9</a:t>
            </a:r>
            <a:endParaRPr sz="1600" dirty="0"/>
          </a:p>
          <a:p>
            <a:pPr marL="139700" lvl="0" indent="0" algn="l" rtl="0">
              <a:lnSpc>
                <a:spcPct val="115000"/>
              </a:lnSpc>
              <a:spcBef>
                <a:spcPts val="0"/>
              </a:spcBef>
              <a:spcAft>
                <a:spcPts val="0"/>
              </a:spcAft>
              <a:buSzPts val="400"/>
              <a:buNone/>
            </a:pPr>
            <a:endParaRPr sz="900" b="1" dirty="0">
              <a:solidFill>
                <a:schemeClr val="dk1"/>
              </a:solidFill>
              <a:latin typeface="Arial"/>
              <a:ea typeface="Arial"/>
              <a:cs typeface="Arial"/>
              <a:sym typeface="Arial"/>
            </a:endParaRPr>
          </a:p>
          <a:p>
            <a:pPr marL="139700" lvl="0" indent="0" algn="l" rtl="0">
              <a:lnSpc>
                <a:spcPct val="115000"/>
              </a:lnSpc>
              <a:spcBef>
                <a:spcPts val="0"/>
              </a:spcBef>
              <a:spcAft>
                <a:spcPts val="0"/>
              </a:spcAft>
              <a:buSzPts val="450"/>
              <a:buNone/>
            </a:pPr>
            <a:r>
              <a:rPr lang="en-AU" sz="1000" b="1" dirty="0">
                <a:solidFill>
                  <a:schemeClr val="dk1"/>
                </a:solidFill>
                <a:latin typeface="Arial"/>
                <a:ea typeface="Arial"/>
                <a:cs typeface="Arial"/>
                <a:sym typeface="Arial"/>
              </a:rPr>
              <a:t>Attachment use cases and rendered xml data: </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Chapter 6.2.10 of </a:t>
            </a:r>
            <a:r>
              <a:rPr lang="en-AU" sz="900" dirty="0" err="1">
                <a:latin typeface="Arial"/>
                <a:ea typeface="Arial"/>
                <a:cs typeface="Arial"/>
                <a:sym typeface="Arial"/>
              </a:rPr>
              <a:t>Peppol</a:t>
            </a:r>
            <a:r>
              <a:rPr lang="en-AU" sz="900" dirty="0">
                <a:latin typeface="Arial"/>
                <a:ea typeface="Arial"/>
                <a:cs typeface="Arial"/>
                <a:sym typeface="Arial"/>
              </a:rPr>
              <a:t> BIS Billing states the attachment functionality is not intended to include a copy of the invoice in an image format. </a:t>
            </a:r>
            <a:endParaRPr sz="1600" dirty="0"/>
          </a:p>
          <a:p>
            <a:pPr marL="457200" lvl="0" indent="-187325" algn="l" rtl="0">
              <a:lnSpc>
                <a:spcPct val="115000"/>
              </a:lnSpc>
              <a:spcBef>
                <a:spcPts val="0"/>
              </a:spcBef>
              <a:spcAft>
                <a:spcPts val="0"/>
              </a:spcAft>
              <a:buSzPts val="400"/>
              <a:buChar char="●"/>
            </a:pPr>
            <a:r>
              <a:rPr lang="en-AU" sz="900" dirty="0">
                <a:latin typeface="Arial"/>
                <a:ea typeface="Arial"/>
                <a:cs typeface="Arial"/>
                <a:sym typeface="Arial"/>
              </a:rPr>
              <a:t>The group acknowledges that common practice and is sometimes required to convey additional information. Some receivers rely on, and welcome this practice, whereas some BMS will generate a rendered image. </a:t>
            </a:r>
            <a:endParaRPr sz="1600" dirty="0"/>
          </a:p>
          <a:p>
            <a:pPr marL="139700" lvl="0" indent="0" algn="l" rtl="0">
              <a:lnSpc>
                <a:spcPct val="115000"/>
              </a:lnSpc>
              <a:spcBef>
                <a:spcPts val="0"/>
              </a:spcBef>
              <a:spcAft>
                <a:spcPts val="0"/>
              </a:spcAft>
              <a:buSzPts val="450"/>
              <a:buNone/>
            </a:pPr>
            <a:endParaRPr sz="1000" b="1" dirty="0">
              <a:solidFill>
                <a:schemeClr val="dk1"/>
              </a:solidFill>
              <a:latin typeface="Arial"/>
              <a:ea typeface="Arial"/>
              <a:cs typeface="Arial"/>
              <a:sym typeface="Arial"/>
            </a:endParaRPr>
          </a:p>
          <a:p>
            <a:pPr marL="139700" lvl="0" indent="0" algn="l" rtl="0">
              <a:lnSpc>
                <a:spcPct val="115000"/>
              </a:lnSpc>
              <a:spcBef>
                <a:spcPts val="0"/>
              </a:spcBef>
              <a:spcAft>
                <a:spcPts val="0"/>
              </a:spcAft>
              <a:buSzPts val="450"/>
              <a:buNone/>
            </a:pPr>
            <a:r>
              <a:rPr lang="en-AU" sz="1000" b="1" dirty="0">
                <a:solidFill>
                  <a:schemeClr val="dk1"/>
                </a:solidFill>
                <a:latin typeface="Arial"/>
                <a:ea typeface="Arial"/>
                <a:cs typeface="Arial"/>
                <a:sym typeface="Arial"/>
              </a:rPr>
              <a:t>Virus Scan (see next slide)</a:t>
            </a:r>
            <a:endParaRPr sz="1600" dirty="0"/>
          </a:p>
        </p:txBody>
      </p:sp>
      <p:sp>
        <p:nvSpPr>
          <p:cNvPr id="117" name="Google Shape;11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7</a:t>
            </a:fld>
            <a:endParaRPr/>
          </a:p>
        </p:txBody>
      </p:sp>
      <p:sp>
        <p:nvSpPr>
          <p:cNvPr id="118" name="Google Shape;118;p5"/>
          <p:cNvSpPr txBox="1">
            <a:spLocks noGrp="1"/>
          </p:cNvSpPr>
          <p:nvPr>
            <p:ph type="title"/>
          </p:nvPr>
        </p:nvSpPr>
        <p:spPr>
          <a:xfrm>
            <a:off x="433287" y="164668"/>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b="1"/>
              <a:t>What has been discussed and agreed on so far</a:t>
            </a:r>
            <a:endParaRPr sz="1800"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body" idx="1"/>
          </p:nvPr>
        </p:nvSpPr>
        <p:spPr>
          <a:xfrm>
            <a:off x="321786" y="578812"/>
            <a:ext cx="8520600" cy="3956611"/>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450"/>
              <a:buNone/>
            </a:pPr>
            <a:r>
              <a:rPr lang="en-AU" sz="1100" b="1" dirty="0">
                <a:solidFill>
                  <a:schemeClr val="dk1"/>
                </a:solidFill>
                <a:latin typeface="Arial"/>
                <a:ea typeface="Arial"/>
                <a:cs typeface="Arial"/>
                <a:sym typeface="Arial"/>
              </a:rPr>
              <a:t>Virus Scan </a:t>
            </a:r>
            <a:endParaRPr sz="2000" dirty="0"/>
          </a:p>
          <a:p>
            <a:pPr marL="457200" lvl="0" indent="-187325" algn="l" rtl="0">
              <a:lnSpc>
                <a:spcPct val="115000"/>
              </a:lnSpc>
              <a:spcBef>
                <a:spcPts val="0"/>
              </a:spcBef>
              <a:spcAft>
                <a:spcPts val="0"/>
              </a:spcAft>
              <a:buSzPts val="400"/>
              <a:buChar char="●"/>
            </a:pPr>
            <a:r>
              <a:rPr lang="en-AU" sz="1050" b="1" dirty="0">
                <a:solidFill>
                  <a:schemeClr val="dk1"/>
                </a:solidFill>
                <a:latin typeface="Arial"/>
                <a:ea typeface="Arial"/>
                <a:cs typeface="Arial"/>
                <a:sym typeface="Arial"/>
              </a:rPr>
              <a:t>C2 MUST virus scan attachments </a:t>
            </a:r>
            <a:r>
              <a:rPr lang="en-AU" sz="1050" dirty="0">
                <a:solidFill>
                  <a:schemeClr val="dk1"/>
                </a:solidFill>
                <a:latin typeface="Arial"/>
                <a:ea typeface="Arial"/>
                <a:cs typeface="Arial"/>
                <a:sym typeface="Arial"/>
              </a:rPr>
              <a:t>to ensure no harmful transmission of viruses with other party’s computer systems. </a:t>
            </a:r>
            <a:endParaRPr sz="2000" dirty="0"/>
          </a:p>
          <a:p>
            <a:pPr marL="914400" lvl="1" indent="-317500" algn="l" rtl="0">
              <a:lnSpc>
                <a:spcPct val="115000"/>
              </a:lnSpc>
              <a:spcBef>
                <a:spcPts val="0"/>
              </a:spcBef>
              <a:spcAft>
                <a:spcPts val="0"/>
              </a:spcAft>
              <a:buSzPts val="400"/>
              <a:buChar char="○"/>
            </a:pPr>
            <a:r>
              <a:rPr lang="en-AU" sz="1050" b="1" dirty="0">
                <a:solidFill>
                  <a:schemeClr val="dk1"/>
                </a:solidFill>
                <a:latin typeface="Arial"/>
                <a:ea typeface="Arial"/>
                <a:cs typeface="Arial"/>
                <a:sym typeface="Arial"/>
              </a:rPr>
              <a:t>Supported by Section 10.3 &amp; 17.1 of the </a:t>
            </a:r>
            <a:r>
              <a:rPr lang="en-AU" sz="1050" b="1" dirty="0" err="1">
                <a:solidFill>
                  <a:schemeClr val="dk1"/>
                </a:solidFill>
                <a:latin typeface="Arial"/>
                <a:ea typeface="Arial"/>
                <a:cs typeface="Arial"/>
                <a:sym typeface="Arial"/>
              </a:rPr>
              <a:t>Peppol</a:t>
            </a:r>
            <a:r>
              <a:rPr lang="en-AU" sz="1050" b="1" dirty="0">
                <a:solidFill>
                  <a:schemeClr val="dk1"/>
                </a:solidFill>
                <a:latin typeface="Arial"/>
                <a:ea typeface="Arial"/>
                <a:cs typeface="Arial"/>
                <a:sym typeface="Arial"/>
              </a:rPr>
              <a:t> Service Provider Agreement:</a:t>
            </a:r>
          </a:p>
          <a:p>
            <a:pPr marL="1054100" lvl="2" indent="0">
              <a:spcBef>
                <a:spcPts val="600"/>
              </a:spcBef>
              <a:buSzPts val="400"/>
              <a:buNone/>
            </a:pPr>
            <a:r>
              <a:rPr lang="en-AU" sz="1000" dirty="0">
                <a:solidFill>
                  <a:srgbClr val="000000"/>
                </a:solidFill>
                <a:effectLst/>
                <a:latin typeface="Calibri" panose="020F0502020204030204" pitchFamily="34" charset="0"/>
                <a:ea typeface="DengXian" panose="02010600030101010101" pitchFamily="2" charset="-122"/>
              </a:rPr>
              <a:t>10.3. The Parties shall use measures and procedures in accordance with accepted best industry practices to protect their own data systems used to perform this Agreement against illicit use, malicious code, viruses, computer intrusions, infringements and illegal tampering of data and other comparable actions by third parties. The Parties agree to use accepted best industry practices and efforts to avoid the transmission of any viruses, time bombs, worms or similar items or any computer programming routines that may interfere with other Parties computer systems. </a:t>
            </a:r>
          </a:p>
          <a:p>
            <a:pPr marL="1054100" lvl="2" indent="0">
              <a:spcBef>
                <a:spcPts val="600"/>
              </a:spcBef>
              <a:buSzPts val="400"/>
              <a:buNone/>
            </a:pPr>
            <a:r>
              <a:rPr lang="en-AU" sz="1000" dirty="0">
                <a:solidFill>
                  <a:srgbClr val="000000"/>
                </a:solidFill>
                <a:latin typeface="Calibri" panose="020F0502020204030204" pitchFamily="34" charset="0"/>
                <a:ea typeface="DengXian" panose="02010600030101010101" pitchFamily="2" charset="-122"/>
              </a:rPr>
              <a:t>17.1. The Parties shall implement appropriate technical and organizational measures to protect the integrity and continuous operation of the </a:t>
            </a:r>
            <a:r>
              <a:rPr lang="en-AU" sz="1000" dirty="0" err="1">
                <a:solidFill>
                  <a:srgbClr val="000000"/>
                </a:solidFill>
                <a:latin typeface="Calibri" panose="020F0502020204030204" pitchFamily="34" charset="0"/>
                <a:ea typeface="DengXian" panose="02010600030101010101" pitchFamily="2" charset="-122"/>
              </a:rPr>
              <a:t>Peppol</a:t>
            </a:r>
            <a:r>
              <a:rPr lang="en-AU" sz="1000" dirty="0">
                <a:solidFill>
                  <a:srgbClr val="000000"/>
                </a:solidFill>
                <a:latin typeface="Calibri" panose="020F0502020204030204" pitchFamily="34" charset="0"/>
                <a:ea typeface="DengXian" panose="02010600030101010101" pitchFamily="2" charset="-122"/>
              </a:rPr>
              <a:t> Interoperability Framework and all data exchanged across the </a:t>
            </a:r>
            <a:r>
              <a:rPr lang="en-AU" sz="1000" dirty="0" err="1">
                <a:solidFill>
                  <a:srgbClr val="000000"/>
                </a:solidFill>
                <a:latin typeface="Calibri" panose="020F0502020204030204" pitchFamily="34" charset="0"/>
                <a:ea typeface="DengXian" panose="02010600030101010101" pitchFamily="2" charset="-122"/>
              </a:rPr>
              <a:t>Peppol</a:t>
            </a:r>
            <a:r>
              <a:rPr lang="en-AU" sz="1000" dirty="0">
                <a:solidFill>
                  <a:srgbClr val="000000"/>
                </a:solidFill>
                <a:latin typeface="Calibri" panose="020F0502020204030204" pitchFamily="34" charset="0"/>
                <a:ea typeface="DengXian" panose="02010600030101010101" pitchFamily="2" charset="-122"/>
              </a:rPr>
              <a:t> Network against accidental or unlawful destruction or accidental loss, alteration, unauthorized disclosure or access, and against all other forms of processing contrary to this Agreement and applicable law. [etc.]</a:t>
            </a:r>
          </a:p>
          <a:p>
            <a:pPr lvl="2">
              <a:buSzPts val="400"/>
              <a:buChar char="○"/>
            </a:pPr>
            <a:endParaRPr lang="en-AU" sz="1050" dirty="0">
              <a:solidFill>
                <a:schemeClr val="dk1"/>
              </a:solidFill>
              <a:latin typeface="Arial"/>
              <a:ea typeface="Arial"/>
              <a:cs typeface="Arial"/>
              <a:sym typeface="Arial"/>
            </a:endParaRPr>
          </a:p>
          <a:p>
            <a:pPr marL="914400" lvl="1" indent="-317500" algn="l" rtl="0">
              <a:lnSpc>
                <a:spcPct val="115000"/>
              </a:lnSpc>
              <a:spcBef>
                <a:spcPts val="0"/>
              </a:spcBef>
              <a:spcAft>
                <a:spcPts val="0"/>
              </a:spcAft>
              <a:buSzPts val="400"/>
              <a:buChar char="○"/>
            </a:pPr>
            <a:r>
              <a:rPr lang="en-AU" sz="1050" b="1" dirty="0">
                <a:solidFill>
                  <a:schemeClr val="dk1"/>
                </a:solidFill>
                <a:latin typeface="Arial"/>
                <a:cs typeface="Arial"/>
                <a:sym typeface="Arial"/>
              </a:rPr>
              <a:t>This working group was also in broad agreement with this requirement.</a:t>
            </a:r>
            <a:endParaRPr sz="1050" b="1" dirty="0"/>
          </a:p>
          <a:p>
            <a:pPr marL="269875" lvl="0" indent="0" algn="l" rtl="0">
              <a:lnSpc>
                <a:spcPct val="115000"/>
              </a:lnSpc>
              <a:spcBef>
                <a:spcPts val="0"/>
              </a:spcBef>
              <a:spcAft>
                <a:spcPts val="0"/>
              </a:spcAft>
              <a:buSzPts val="400"/>
              <a:buNone/>
            </a:pPr>
            <a:endParaRPr lang="en-AU" sz="1050" dirty="0">
              <a:solidFill>
                <a:schemeClr val="dk1"/>
              </a:solidFill>
              <a:latin typeface="Arial"/>
              <a:ea typeface="Arial"/>
              <a:cs typeface="Arial"/>
              <a:sym typeface="Arial"/>
            </a:endParaRPr>
          </a:p>
          <a:p>
            <a:pPr marL="457200" lvl="0" indent="-187325" algn="l" rtl="0">
              <a:lnSpc>
                <a:spcPct val="115000"/>
              </a:lnSpc>
              <a:spcBef>
                <a:spcPts val="0"/>
              </a:spcBef>
              <a:spcAft>
                <a:spcPts val="0"/>
              </a:spcAft>
              <a:buSzPts val="400"/>
              <a:buChar char="●"/>
            </a:pPr>
            <a:r>
              <a:rPr lang="en-AU" sz="1050" dirty="0">
                <a:solidFill>
                  <a:schemeClr val="dk1"/>
                </a:solidFill>
                <a:highlight>
                  <a:srgbClr val="FFFF00"/>
                </a:highlight>
                <a:latin typeface="Arial"/>
                <a:ea typeface="Arial"/>
                <a:cs typeface="Arial"/>
                <a:sym typeface="Arial"/>
              </a:rPr>
              <a:t>C3s </a:t>
            </a:r>
            <a:r>
              <a:rPr lang="en-AU" sz="1050" b="1" dirty="0">
                <a:solidFill>
                  <a:schemeClr val="dk1"/>
                </a:solidFill>
                <a:highlight>
                  <a:srgbClr val="FFFF00"/>
                </a:highlight>
                <a:latin typeface="Arial"/>
                <a:ea typeface="Arial"/>
                <a:cs typeface="Arial"/>
                <a:sym typeface="Arial"/>
              </a:rPr>
              <a:t>MUST virus scan attachments </a:t>
            </a:r>
            <a:r>
              <a:rPr lang="en-AU" sz="1050" dirty="0">
                <a:solidFill>
                  <a:schemeClr val="dk1"/>
                </a:solidFill>
                <a:highlight>
                  <a:srgbClr val="FFFF00"/>
                </a:highlight>
                <a:latin typeface="Arial"/>
                <a:ea typeface="Arial"/>
                <a:cs typeface="Arial"/>
                <a:sym typeface="Arial"/>
              </a:rPr>
              <a:t>before passing on the message to its clients</a:t>
            </a:r>
          </a:p>
          <a:p>
            <a:pPr lvl="1" indent="-187325">
              <a:buSzPts val="400"/>
              <a:buFont typeface="Inter"/>
              <a:buChar char="●"/>
            </a:pPr>
            <a:r>
              <a:rPr lang="en-AU" sz="1050" dirty="0">
                <a:solidFill>
                  <a:schemeClr val="dk1"/>
                </a:solidFill>
                <a:latin typeface="Arial"/>
                <a:ea typeface="Arial"/>
                <a:cs typeface="Arial"/>
                <a:sym typeface="Arial"/>
              </a:rPr>
              <a:t>C3s </a:t>
            </a:r>
            <a:r>
              <a:rPr lang="en-AU" sz="1050" b="1" dirty="0">
                <a:solidFill>
                  <a:schemeClr val="dk1"/>
                </a:solidFill>
                <a:latin typeface="Arial"/>
                <a:ea typeface="Arial"/>
                <a:cs typeface="Arial"/>
                <a:sym typeface="Arial"/>
              </a:rPr>
              <a:t>should</a:t>
            </a:r>
            <a:r>
              <a:rPr lang="en-AU" sz="1050" dirty="0">
                <a:solidFill>
                  <a:schemeClr val="dk1"/>
                </a:solidFill>
                <a:latin typeface="Arial"/>
                <a:ea typeface="Arial"/>
                <a:cs typeface="Arial"/>
                <a:sym typeface="Arial"/>
              </a:rPr>
              <a:t> virus scan before passing on the message to its clients </a:t>
            </a:r>
            <a:r>
              <a:rPr lang="en-AU" sz="1050" b="1" dirty="0">
                <a:solidFill>
                  <a:schemeClr val="dk1"/>
                </a:solidFill>
                <a:latin typeface="Arial"/>
                <a:ea typeface="Arial"/>
                <a:cs typeface="Arial"/>
                <a:sym typeface="Arial"/>
              </a:rPr>
              <a:t>(Initial position of this group following discussion)</a:t>
            </a:r>
          </a:p>
          <a:p>
            <a:pPr lvl="1" indent="-187325">
              <a:buSzPts val="400"/>
              <a:buFont typeface="Inter"/>
              <a:buChar char="●"/>
            </a:pPr>
            <a:endParaRPr lang="en-AU" sz="1050" b="1" dirty="0">
              <a:solidFill>
                <a:schemeClr val="dk1"/>
              </a:solidFill>
              <a:latin typeface="Arial"/>
              <a:ea typeface="Arial"/>
              <a:cs typeface="Arial"/>
              <a:sym typeface="Arial"/>
            </a:endParaRPr>
          </a:p>
          <a:p>
            <a:pPr lvl="1" indent="-187325">
              <a:buSzPts val="400"/>
              <a:buFont typeface="Inter"/>
              <a:buChar char="●"/>
            </a:pPr>
            <a:r>
              <a:rPr lang="en-AU" sz="1050" b="1" dirty="0" err="1">
                <a:solidFill>
                  <a:schemeClr val="dk1"/>
                </a:solidFill>
                <a:highlight>
                  <a:srgbClr val="FFFF00"/>
                </a:highlight>
                <a:latin typeface="Arial"/>
                <a:ea typeface="Arial"/>
                <a:cs typeface="Arial"/>
                <a:sym typeface="Arial"/>
              </a:rPr>
              <a:t>Peppol</a:t>
            </a:r>
            <a:r>
              <a:rPr lang="en-AU" sz="1050" b="1" dirty="0">
                <a:solidFill>
                  <a:schemeClr val="dk1"/>
                </a:solidFill>
                <a:highlight>
                  <a:srgbClr val="FFFF00"/>
                </a:highlight>
                <a:latin typeface="Arial"/>
                <a:ea typeface="Arial"/>
                <a:cs typeface="Arial"/>
                <a:sym typeface="Arial"/>
              </a:rPr>
              <a:t> Operating Office </a:t>
            </a:r>
            <a:r>
              <a:rPr lang="en-AU" sz="1050" dirty="0">
                <a:solidFill>
                  <a:schemeClr val="dk1"/>
                </a:solidFill>
                <a:highlight>
                  <a:srgbClr val="FFFF00"/>
                </a:highlight>
                <a:latin typeface="Arial"/>
                <a:ea typeface="Arial"/>
                <a:cs typeface="Arial"/>
                <a:sym typeface="Arial"/>
              </a:rPr>
              <a:t>has confirmed the intent was </a:t>
            </a:r>
            <a:r>
              <a:rPr lang="en-AU" sz="1050" b="1" dirty="0">
                <a:solidFill>
                  <a:schemeClr val="dk1"/>
                </a:solidFill>
                <a:highlight>
                  <a:srgbClr val="FFFF00"/>
                </a:highlight>
                <a:latin typeface="Arial"/>
                <a:ea typeface="Arial"/>
                <a:cs typeface="Arial"/>
                <a:sym typeface="Arial"/>
              </a:rPr>
              <a:t>MUST</a:t>
            </a:r>
            <a:r>
              <a:rPr lang="en-AU" sz="1050" dirty="0">
                <a:solidFill>
                  <a:schemeClr val="dk1"/>
                </a:solidFill>
                <a:highlight>
                  <a:srgbClr val="FFFF00"/>
                </a:highlight>
                <a:latin typeface="Arial"/>
                <a:ea typeface="Arial"/>
                <a:cs typeface="Arial"/>
                <a:sym typeface="Arial"/>
              </a:rPr>
              <a:t>, we will seek to confirm through the Agreements, Policies and Procedures CMB (APPCMB)</a:t>
            </a:r>
          </a:p>
          <a:p>
            <a:pPr lvl="1" indent="-187325">
              <a:buSzPts val="400"/>
              <a:buChar char="●"/>
            </a:pPr>
            <a:endParaRPr sz="1050" dirty="0">
              <a:solidFill>
                <a:schemeClr val="dk1"/>
              </a:solidFill>
              <a:latin typeface="Arial"/>
              <a:ea typeface="Arial"/>
              <a:cs typeface="Arial"/>
              <a:sym typeface="Arial"/>
            </a:endParaRPr>
          </a:p>
        </p:txBody>
      </p:sp>
      <p:sp>
        <p:nvSpPr>
          <p:cNvPr id="117" name="Google Shape;11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AU"/>
              <a:t>8</a:t>
            </a:fld>
            <a:endParaRPr/>
          </a:p>
        </p:txBody>
      </p:sp>
      <p:sp>
        <p:nvSpPr>
          <p:cNvPr id="118" name="Google Shape;118;p5"/>
          <p:cNvSpPr txBox="1">
            <a:spLocks noGrp="1"/>
          </p:cNvSpPr>
          <p:nvPr>
            <p:ph type="title"/>
          </p:nvPr>
        </p:nvSpPr>
        <p:spPr>
          <a:xfrm>
            <a:off x="433287" y="164668"/>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b="1"/>
              <a:t>What has been discussed and agreed on so far</a:t>
            </a:r>
            <a:endParaRPr sz="1800" b="1">
              <a:solidFill>
                <a:srgbClr val="FF0000"/>
              </a:solidFill>
            </a:endParaRPr>
          </a:p>
        </p:txBody>
      </p:sp>
    </p:spTree>
    <p:extLst>
      <p:ext uri="{BB962C8B-B14F-4D97-AF65-F5344CB8AC3E}">
        <p14:creationId xmlns:p14="http://schemas.microsoft.com/office/powerpoint/2010/main" val="149058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433287" y="534009"/>
            <a:ext cx="8520600" cy="1892743"/>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400"/>
              <a:buNone/>
            </a:pPr>
            <a:r>
              <a:rPr lang="en-AU" sz="800">
                <a:solidFill>
                  <a:schemeClr val="dk1"/>
                </a:solidFill>
                <a:latin typeface="Arial"/>
                <a:ea typeface="Arial"/>
                <a:cs typeface="Arial"/>
                <a:sym typeface="Arial"/>
              </a:rPr>
              <a:t>Data fields should be utilised </a:t>
            </a:r>
            <a:r>
              <a:rPr lang="en-AU" sz="800">
                <a:solidFill>
                  <a:srgbClr val="000000"/>
                </a:solidFill>
                <a:latin typeface="Arial"/>
                <a:ea typeface="Arial"/>
                <a:cs typeface="Arial"/>
                <a:sym typeface="Arial"/>
              </a:rPr>
              <a:t>according to their semantic definitions, as per the </a:t>
            </a:r>
            <a:r>
              <a:rPr lang="en-AU" sz="800" u="sng">
                <a:solidFill>
                  <a:srgbClr val="3685F7"/>
                </a:solidFill>
                <a:latin typeface="Arial"/>
                <a:ea typeface="Arial"/>
                <a:cs typeface="Arial"/>
                <a:sym typeface="Arial"/>
                <a:hlinkClick r:id="rId3">
                  <a:extLst>
                    <a:ext uri="{A12FA001-AC4F-418D-AE19-62706E023703}">
                      <ahyp:hlinkClr xmlns:ahyp="http://schemas.microsoft.com/office/drawing/2018/hyperlinkcolor" val="tx"/>
                    </a:ext>
                  </a:extLst>
                </a:hlinkClick>
              </a:rPr>
              <a:t>A-NZ Peppol Invoice Specification</a:t>
            </a:r>
            <a:r>
              <a:rPr lang="en-AU" sz="800">
                <a:solidFill>
                  <a:schemeClr val="dk1"/>
                </a:solidFill>
                <a:latin typeface="Arial"/>
                <a:ea typeface="Arial"/>
                <a:cs typeface="Arial"/>
                <a:sym typeface="Arial"/>
              </a:rPr>
              <a:t>. </a:t>
            </a:r>
            <a:endParaRPr/>
          </a:p>
          <a:p>
            <a:pPr marL="0" lvl="0" indent="0" algn="l" rtl="0">
              <a:lnSpc>
                <a:spcPct val="115000"/>
              </a:lnSpc>
              <a:spcBef>
                <a:spcPts val="0"/>
              </a:spcBef>
              <a:spcAft>
                <a:spcPts val="0"/>
              </a:spcAft>
              <a:buSzPts val="1400"/>
              <a:buNone/>
            </a:pPr>
            <a:r>
              <a:rPr lang="en-AU" sz="800">
                <a:solidFill>
                  <a:schemeClr val="dk1"/>
                </a:solidFill>
                <a:latin typeface="Arial"/>
                <a:ea typeface="Arial"/>
                <a:cs typeface="Arial"/>
                <a:sym typeface="Arial"/>
              </a:rPr>
              <a:t>There are three pieces of xml data that must be provided when sending attachments:</a:t>
            </a:r>
            <a:endParaRPr/>
          </a:p>
          <a:p>
            <a:pPr marL="426150" lvl="0" indent="-285750" algn="l" rtl="0">
              <a:lnSpc>
                <a:spcPct val="115000"/>
              </a:lnSpc>
              <a:spcBef>
                <a:spcPts val="0"/>
              </a:spcBef>
              <a:spcAft>
                <a:spcPts val="0"/>
              </a:spcAft>
              <a:buSzPts val="1400"/>
              <a:buFont typeface="Arial"/>
              <a:buChar char="•"/>
            </a:pPr>
            <a:r>
              <a:rPr lang="en-AU" sz="800" b="1">
                <a:solidFill>
                  <a:schemeClr val="dk1"/>
                </a:solidFill>
                <a:latin typeface="Arial"/>
                <a:ea typeface="Arial"/>
                <a:cs typeface="Arial"/>
                <a:sym typeface="Arial"/>
              </a:rPr>
              <a:t>Attachment ID: </a:t>
            </a:r>
            <a:r>
              <a:rPr lang="en-AU" sz="800">
                <a:solidFill>
                  <a:schemeClr val="dk1"/>
                </a:solidFill>
                <a:latin typeface="Arial"/>
                <a:ea typeface="Arial"/>
                <a:cs typeface="Arial"/>
                <a:sym typeface="Arial"/>
              </a:rPr>
              <a:t>This should be the document identifier (similar to a PO having a PO number) of the attachment if applicable. </a:t>
            </a:r>
            <a:endParaRPr/>
          </a:p>
          <a:p>
            <a:pPr marL="426150" lvl="0" indent="-285750" algn="l" rtl="0">
              <a:lnSpc>
                <a:spcPct val="115000"/>
              </a:lnSpc>
              <a:spcBef>
                <a:spcPts val="0"/>
              </a:spcBef>
              <a:spcAft>
                <a:spcPts val="0"/>
              </a:spcAft>
              <a:buSzPts val="1400"/>
              <a:buFont typeface="Arial"/>
              <a:buChar char="•"/>
            </a:pPr>
            <a:r>
              <a:rPr lang="en-AU" sz="800" b="1">
                <a:solidFill>
                  <a:schemeClr val="dk1"/>
                </a:solidFill>
                <a:latin typeface="Arial"/>
                <a:ea typeface="Arial"/>
                <a:cs typeface="Arial"/>
                <a:sym typeface="Arial"/>
              </a:rPr>
              <a:t>File name attribute</a:t>
            </a:r>
            <a:r>
              <a:rPr lang="en-AU" sz="800">
                <a:solidFill>
                  <a:schemeClr val="dk1"/>
                </a:solidFill>
                <a:latin typeface="Arial"/>
                <a:ea typeface="Arial"/>
                <a:cs typeface="Arial"/>
                <a:sym typeface="Arial"/>
              </a:rPr>
              <a:t>: This should be the title / name of the attached document, e.g. </a:t>
            </a:r>
            <a:r>
              <a:rPr lang="en-AU" sz="800">
                <a:solidFill>
                  <a:schemeClr val="dk1"/>
                </a:solidFill>
                <a:latin typeface="Consolas"/>
                <a:ea typeface="Consolas"/>
                <a:cs typeface="Consolas"/>
                <a:sym typeface="Consolas"/>
              </a:rPr>
              <a:t>Supporting Document.pdf</a:t>
            </a:r>
            <a:r>
              <a:rPr lang="en-AU" sz="800">
                <a:solidFill>
                  <a:schemeClr val="dk1"/>
                </a:solidFill>
                <a:latin typeface="Arial"/>
                <a:ea typeface="Arial"/>
                <a:cs typeface="Arial"/>
                <a:sym typeface="Arial"/>
              </a:rPr>
              <a:t>. </a:t>
            </a:r>
            <a:endParaRPr/>
          </a:p>
          <a:p>
            <a:pPr marL="426150" lvl="0" indent="-285750" algn="l" rtl="0">
              <a:lnSpc>
                <a:spcPct val="115000"/>
              </a:lnSpc>
              <a:spcBef>
                <a:spcPts val="0"/>
              </a:spcBef>
              <a:spcAft>
                <a:spcPts val="0"/>
              </a:spcAft>
              <a:buSzPts val="1400"/>
              <a:buFont typeface="Arial"/>
              <a:buChar char="•"/>
            </a:pPr>
            <a:r>
              <a:rPr lang="en-AU" sz="800" b="1">
                <a:solidFill>
                  <a:schemeClr val="dk1"/>
                </a:solidFill>
                <a:latin typeface="Arial"/>
                <a:ea typeface="Arial"/>
                <a:cs typeface="Arial"/>
                <a:sym typeface="Arial"/>
              </a:rPr>
              <a:t>Mime code attribute</a:t>
            </a:r>
            <a:r>
              <a:rPr lang="en-AU" sz="800">
                <a:solidFill>
                  <a:schemeClr val="dk1"/>
                </a:solidFill>
                <a:latin typeface="Arial"/>
                <a:ea typeface="Arial"/>
                <a:cs typeface="Arial"/>
                <a:sym typeface="Arial"/>
              </a:rPr>
              <a:t>: This field is to specify the format of an attachment. The appropriate code from the </a:t>
            </a:r>
            <a:r>
              <a:rPr lang="en-AU" sz="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Peppol code list </a:t>
            </a:r>
            <a:r>
              <a:rPr lang="en-AU" sz="800">
                <a:solidFill>
                  <a:schemeClr val="dk1"/>
                </a:solidFill>
                <a:latin typeface="Arial"/>
                <a:ea typeface="Arial"/>
                <a:cs typeface="Arial"/>
                <a:sym typeface="Arial"/>
              </a:rPr>
              <a:t>must be used. </a:t>
            </a:r>
            <a:endParaRPr/>
          </a:p>
          <a:p>
            <a:pPr marL="0" lvl="0" indent="0" algn="l" rtl="0">
              <a:lnSpc>
                <a:spcPct val="115000"/>
              </a:lnSpc>
              <a:spcBef>
                <a:spcPts val="0"/>
              </a:spcBef>
              <a:spcAft>
                <a:spcPts val="0"/>
              </a:spcAft>
              <a:buSzPts val="1400"/>
              <a:buNone/>
            </a:pPr>
            <a:endParaRPr sz="800">
              <a:solidFill>
                <a:schemeClr val="dk1"/>
              </a:solidFill>
              <a:latin typeface="Arial"/>
              <a:ea typeface="Arial"/>
              <a:cs typeface="Arial"/>
              <a:sym typeface="Arial"/>
            </a:endParaRPr>
          </a:p>
          <a:p>
            <a:pPr marL="0" lvl="0" indent="0" algn="l" rtl="0">
              <a:lnSpc>
                <a:spcPct val="115000"/>
              </a:lnSpc>
              <a:spcBef>
                <a:spcPts val="0"/>
              </a:spcBef>
              <a:spcAft>
                <a:spcPts val="0"/>
              </a:spcAft>
              <a:buSzPts val="1400"/>
              <a:buNone/>
            </a:pPr>
            <a:r>
              <a:rPr lang="en-AU" sz="800">
                <a:solidFill>
                  <a:schemeClr val="dk1"/>
                </a:solidFill>
                <a:latin typeface="Arial"/>
                <a:ea typeface="Arial"/>
                <a:cs typeface="Arial"/>
                <a:sym typeface="Arial"/>
              </a:rPr>
              <a:t>Note: document type extension (e.g</a:t>
            </a:r>
            <a:r>
              <a:rPr lang="en-AU" sz="800">
                <a:solidFill>
                  <a:schemeClr val="dk1"/>
                </a:solidFill>
                <a:latin typeface="Consolas"/>
                <a:ea typeface="Consolas"/>
                <a:cs typeface="Consolas"/>
                <a:sym typeface="Consolas"/>
              </a:rPr>
              <a:t>. .pdf</a:t>
            </a:r>
            <a:r>
              <a:rPr lang="en-AU" sz="800">
                <a:solidFill>
                  <a:schemeClr val="dk1"/>
                </a:solidFill>
                <a:latin typeface="Arial"/>
                <a:ea typeface="Arial"/>
                <a:cs typeface="Arial"/>
                <a:sym typeface="Arial"/>
              </a:rPr>
              <a:t>) should be included to simplify storage and access by the receiver. However, not all solutions support this and therefore it is recommended that C4 rely on the mime code attribute to determine the format of attachments.</a:t>
            </a:r>
            <a:endParaRPr/>
          </a:p>
          <a:p>
            <a:pPr marL="0" lvl="0" indent="0" algn="l" rtl="0">
              <a:lnSpc>
                <a:spcPct val="115000"/>
              </a:lnSpc>
              <a:spcBef>
                <a:spcPts val="0"/>
              </a:spcBef>
              <a:spcAft>
                <a:spcPts val="0"/>
              </a:spcAft>
              <a:buSzPts val="1400"/>
              <a:buNone/>
            </a:pPr>
            <a:endParaRPr sz="800">
              <a:solidFill>
                <a:schemeClr val="dk1"/>
              </a:solidFill>
              <a:latin typeface="Arial"/>
              <a:ea typeface="Arial"/>
              <a:cs typeface="Arial"/>
              <a:sym typeface="Arial"/>
            </a:endParaRPr>
          </a:p>
          <a:p>
            <a:pPr marL="0" lvl="0" indent="0" algn="l" rtl="0">
              <a:lnSpc>
                <a:spcPct val="115000"/>
              </a:lnSpc>
              <a:spcBef>
                <a:spcPts val="0"/>
              </a:spcBef>
              <a:spcAft>
                <a:spcPts val="0"/>
              </a:spcAft>
              <a:buSzPts val="1400"/>
              <a:buNone/>
            </a:pPr>
            <a:r>
              <a:rPr lang="en-AU" sz="800" b="1">
                <a:latin typeface="Arial"/>
                <a:ea typeface="Arial"/>
                <a:cs typeface="Arial"/>
                <a:sym typeface="Arial"/>
              </a:rPr>
              <a:t>Identifying rendered copies and supporting documentation: </a:t>
            </a:r>
            <a:r>
              <a:rPr lang="en-AU" sz="800">
                <a:latin typeface="Arial"/>
                <a:ea typeface="Arial"/>
                <a:cs typeface="Arial"/>
                <a:sym typeface="Arial"/>
              </a:rPr>
              <a:t>Where multiple attachments exist, the sender should differentiate between a rendered invoice copy, and other supporting information. Some sending solutions, by default, will include a rendered version (e.g., PDF) of the eInvoice, along with additional information (e.g., to meet regulatory requirements, support, marketing messages etc.). The group recommends that Peppol data fields for attachments are populated with the following options, to better identify the purpose of the attachment:</a:t>
            </a:r>
            <a:endParaRPr sz="900">
              <a:latin typeface="Arial"/>
              <a:ea typeface="Arial"/>
              <a:cs typeface="Arial"/>
              <a:sym typeface="Arial"/>
            </a:endParaRPr>
          </a:p>
          <a:p>
            <a:pPr marL="0" lvl="0" indent="0" algn="l" rtl="0">
              <a:lnSpc>
                <a:spcPct val="115000"/>
              </a:lnSpc>
              <a:spcBef>
                <a:spcPts val="0"/>
              </a:spcBef>
              <a:spcAft>
                <a:spcPts val="0"/>
              </a:spcAft>
              <a:buSzPts val="1400"/>
              <a:buNone/>
            </a:pPr>
            <a:endParaRPr sz="900">
              <a:latin typeface="Arial"/>
              <a:ea typeface="Arial"/>
              <a:cs typeface="Arial"/>
              <a:sym typeface="Arial"/>
            </a:endParaRPr>
          </a:p>
        </p:txBody>
      </p:sp>
      <p:sp>
        <p:nvSpPr>
          <p:cNvPr id="124" name="Google Shape;12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AU"/>
              <a:t>9</a:t>
            </a:fld>
            <a:endParaRPr/>
          </a:p>
        </p:txBody>
      </p:sp>
      <p:graphicFrame>
        <p:nvGraphicFramePr>
          <p:cNvPr id="125" name="Google Shape;125;p16"/>
          <p:cNvGraphicFramePr/>
          <p:nvPr/>
        </p:nvGraphicFramePr>
        <p:xfrm>
          <a:off x="513754" y="2426753"/>
          <a:ext cx="7958700" cy="2052650"/>
        </p:xfrm>
        <a:graphic>
          <a:graphicData uri="http://schemas.openxmlformats.org/drawingml/2006/table">
            <a:tbl>
              <a:tblPr firstRow="1" bandRow="1">
                <a:noFill/>
                <a:tableStyleId>{02B9A39D-F01C-4A56-A0C7-06296AA039E4}</a:tableStyleId>
              </a:tblPr>
              <a:tblGrid>
                <a:gridCol w="2323350">
                  <a:extLst>
                    <a:ext uri="{9D8B030D-6E8A-4147-A177-3AD203B41FA5}">
                      <a16:colId xmlns:a16="http://schemas.microsoft.com/office/drawing/2014/main" val="20000"/>
                    </a:ext>
                  </a:extLst>
                </a:gridCol>
                <a:gridCol w="2797375">
                  <a:extLst>
                    <a:ext uri="{9D8B030D-6E8A-4147-A177-3AD203B41FA5}">
                      <a16:colId xmlns:a16="http://schemas.microsoft.com/office/drawing/2014/main" val="20001"/>
                    </a:ext>
                  </a:extLst>
                </a:gridCol>
                <a:gridCol w="2837975">
                  <a:extLst>
                    <a:ext uri="{9D8B030D-6E8A-4147-A177-3AD203B41FA5}">
                      <a16:colId xmlns:a16="http://schemas.microsoft.com/office/drawing/2014/main" val="20002"/>
                    </a:ext>
                  </a:extLst>
                </a:gridCol>
              </a:tblGrid>
              <a:tr h="267125">
                <a:tc>
                  <a:txBody>
                    <a:bodyPr/>
                    <a:lstStyle/>
                    <a:p>
                      <a:pPr marL="0" marR="0" lvl="0" indent="0" algn="l" rtl="0">
                        <a:lnSpc>
                          <a:spcPct val="100000"/>
                        </a:lnSpc>
                        <a:spcBef>
                          <a:spcPts val="0"/>
                        </a:spcBef>
                        <a:spcAft>
                          <a:spcPts val="0"/>
                        </a:spcAft>
                        <a:buNone/>
                      </a:pPr>
                      <a:r>
                        <a:rPr lang="en-AU" sz="700" u="none" strike="noStrike" cap="none"/>
                        <a:t>Peppol data fields</a:t>
                      </a:r>
                      <a:endParaRPr/>
                    </a:p>
                  </a:txBody>
                  <a:tcPr marL="91450" marR="91450" marT="45725" marB="45725">
                    <a:solidFill>
                      <a:schemeClr val="dk1">
                        <a:alpha val="89803"/>
                      </a:schemeClr>
                    </a:solidFill>
                  </a:tcPr>
                </a:tc>
                <a:tc>
                  <a:txBody>
                    <a:bodyPr/>
                    <a:lstStyle/>
                    <a:p>
                      <a:pPr marL="0" marR="0" lvl="0" indent="0" algn="l" rtl="0">
                        <a:lnSpc>
                          <a:spcPct val="100000"/>
                        </a:lnSpc>
                        <a:spcBef>
                          <a:spcPts val="0"/>
                        </a:spcBef>
                        <a:spcAft>
                          <a:spcPts val="0"/>
                        </a:spcAft>
                        <a:buNone/>
                      </a:pPr>
                      <a:r>
                        <a:rPr lang="en-AU" sz="700" u="none" strike="noStrike" cap="none"/>
                        <a:t>Rendered eInvoice options</a:t>
                      </a:r>
                      <a:endParaRPr/>
                    </a:p>
                  </a:txBody>
                  <a:tcPr marL="91450" marR="91450" marT="45725" marB="45725">
                    <a:solidFill>
                      <a:schemeClr val="dk1">
                        <a:alpha val="89803"/>
                      </a:schemeClr>
                    </a:solidFill>
                  </a:tcPr>
                </a:tc>
                <a:tc>
                  <a:txBody>
                    <a:bodyPr/>
                    <a:lstStyle/>
                    <a:p>
                      <a:pPr marL="0" marR="0" lvl="0" indent="0" algn="l" rtl="0">
                        <a:lnSpc>
                          <a:spcPct val="100000"/>
                        </a:lnSpc>
                        <a:spcBef>
                          <a:spcPts val="0"/>
                        </a:spcBef>
                        <a:spcAft>
                          <a:spcPts val="0"/>
                        </a:spcAft>
                        <a:buNone/>
                      </a:pPr>
                      <a:r>
                        <a:rPr lang="en-AU" sz="700" u="none" strike="noStrike" cap="none"/>
                        <a:t>Supporting documents options</a:t>
                      </a:r>
                      <a:endParaRPr/>
                    </a:p>
                  </a:txBody>
                  <a:tcPr marL="91450" marR="91450" marT="45725" marB="45725">
                    <a:solidFill>
                      <a:schemeClr val="dk1">
                        <a:alpha val="89803"/>
                      </a:schemeClr>
                    </a:solidFill>
                  </a:tcPr>
                </a:tc>
                <a:extLst>
                  <a:ext uri="{0D108BD9-81ED-4DB2-BD59-A6C34878D82A}">
                    <a16:rowId xmlns:a16="http://schemas.microsoft.com/office/drawing/2014/main" val="10000"/>
                  </a:ext>
                </a:extLst>
              </a:tr>
              <a:tr h="631800">
                <a:tc>
                  <a:txBody>
                    <a:bodyPr/>
                    <a:lstStyle/>
                    <a:p>
                      <a:pPr marL="0" marR="0" lvl="0" indent="0" algn="l" rtl="0">
                        <a:lnSpc>
                          <a:spcPct val="100000"/>
                        </a:lnSpc>
                        <a:spcBef>
                          <a:spcPts val="0"/>
                        </a:spcBef>
                        <a:spcAft>
                          <a:spcPts val="0"/>
                        </a:spcAft>
                        <a:buNone/>
                      </a:pPr>
                      <a:r>
                        <a:rPr lang="en-AU" sz="700" b="1" u="none" strike="noStrike" cap="none"/>
                        <a:t>Attachment ID </a:t>
                      </a:r>
                      <a:r>
                        <a:rPr lang="en-AU" sz="700" u="none" strike="noStrike" cap="none"/>
                        <a:t>(cac:Attachment/cbc:ID)</a:t>
                      </a:r>
                      <a:endParaRPr/>
                    </a:p>
                  </a:txBody>
                  <a:tcPr marL="91450" marR="91450" marT="45725" marB="45725">
                    <a:solidFill>
                      <a:srgbClr val="CACACD">
                        <a:alpha val="89803"/>
                      </a:srgbClr>
                    </a:solidFill>
                  </a:tcPr>
                </a:tc>
                <a:tc>
                  <a:txBody>
                    <a:bodyPr/>
                    <a:lstStyle/>
                    <a:p>
                      <a:pPr marL="0" marR="0" lvl="0" indent="0" algn="l" rtl="0">
                        <a:lnSpc>
                          <a:spcPct val="100000"/>
                        </a:lnSpc>
                        <a:spcBef>
                          <a:spcPts val="0"/>
                        </a:spcBef>
                        <a:spcAft>
                          <a:spcPts val="0"/>
                        </a:spcAft>
                        <a:buNone/>
                      </a:pPr>
                      <a:r>
                        <a:rPr lang="en-AU" sz="700" u="none" strike="noStrike" cap="none"/>
                        <a:t>Invoice number, e.g. INV123</a:t>
                      </a:r>
                      <a:endParaRPr/>
                    </a:p>
                  </a:txBody>
                  <a:tcPr marL="91450" marR="91450" marT="45725" marB="45725">
                    <a:solidFill>
                      <a:srgbClr val="CACACD">
                        <a:alpha val="89803"/>
                      </a:srgbClr>
                    </a:solidFill>
                  </a:tcPr>
                </a:tc>
                <a:tc>
                  <a:txBody>
                    <a:bodyPr/>
                    <a:lstStyle/>
                    <a:p>
                      <a:pPr marL="0" marR="0" lvl="0" indent="0" algn="l" rtl="0">
                        <a:lnSpc>
                          <a:spcPct val="100000"/>
                        </a:lnSpc>
                        <a:spcBef>
                          <a:spcPts val="0"/>
                        </a:spcBef>
                        <a:spcAft>
                          <a:spcPts val="0"/>
                        </a:spcAft>
                        <a:buNone/>
                      </a:pPr>
                      <a:r>
                        <a:rPr lang="en-AU" sz="700" u="none" strike="noStrike" cap="none"/>
                        <a:t>This should be the identifier of the supporting document, if applicable, e.g. timesheet_wk18. </a:t>
                      </a:r>
                      <a:endParaRPr/>
                    </a:p>
                    <a:p>
                      <a:pPr marL="0" marR="0" lvl="0" indent="0" algn="l" rtl="0">
                        <a:lnSpc>
                          <a:spcPct val="100000"/>
                        </a:lnSpc>
                        <a:spcBef>
                          <a:spcPts val="0"/>
                        </a:spcBef>
                        <a:spcAft>
                          <a:spcPts val="0"/>
                        </a:spcAft>
                        <a:buNone/>
                      </a:pPr>
                      <a:endParaRPr sz="700" u="none" strike="noStrike" cap="none"/>
                    </a:p>
                    <a:p>
                      <a:pPr marL="0" marR="0" lvl="0" indent="0" algn="l" rtl="0">
                        <a:lnSpc>
                          <a:spcPct val="100000"/>
                        </a:lnSpc>
                        <a:spcBef>
                          <a:spcPts val="0"/>
                        </a:spcBef>
                        <a:spcAft>
                          <a:spcPts val="0"/>
                        </a:spcAft>
                        <a:buNone/>
                      </a:pPr>
                      <a:r>
                        <a:rPr lang="en-AU" sz="700" u="none" strike="noStrike" cap="none"/>
                        <a:t>If the attached document does not have an identifier, it is recommended to re-use the value of @filename. </a:t>
                      </a:r>
                      <a:endParaRPr/>
                    </a:p>
                  </a:txBody>
                  <a:tcPr marL="91450" marR="91450" marT="45725" marB="45725">
                    <a:solidFill>
                      <a:srgbClr val="CACACD">
                        <a:alpha val="89803"/>
                      </a:srgbClr>
                    </a:solidFill>
                  </a:tcPr>
                </a:tc>
                <a:extLst>
                  <a:ext uri="{0D108BD9-81ED-4DB2-BD59-A6C34878D82A}">
                    <a16:rowId xmlns:a16="http://schemas.microsoft.com/office/drawing/2014/main" val="10001"/>
                  </a:ext>
                </a:extLst>
              </a:tr>
              <a:tr h="631800">
                <a:tc>
                  <a:txBody>
                    <a:bodyPr/>
                    <a:lstStyle/>
                    <a:p>
                      <a:pPr marL="0" marR="0" lvl="0" indent="0" algn="l" rtl="0">
                        <a:lnSpc>
                          <a:spcPct val="100000"/>
                        </a:lnSpc>
                        <a:spcBef>
                          <a:spcPts val="0"/>
                        </a:spcBef>
                        <a:spcAft>
                          <a:spcPts val="0"/>
                        </a:spcAft>
                        <a:buNone/>
                      </a:pPr>
                      <a:r>
                        <a:rPr lang="en-AU" sz="700" b="1" u="none" strike="noStrike" cap="none"/>
                        <a:t>File name </a:t>
                      </a:r>
                      <a:r>
                        <a:rPr lang="en-AU" sz="700" u="none" strike="noStrike" cap="none"/>
                        <a:t>(cac:Attachment/cbc:Embedded</a:t>
                      </a:r>
                      <a:endParaRPr/>
                    </a:p>
                    <a:p>
                      <a:pPr marL="0" marR="0" lvl="0" indent="0" algn="l" rtl="0">
                        <a:lnSpc>
                          <a:spcPct val="100000"/>
                        </a:lnSpc>
                        <a:spcBef>
                          <a:spcPts val="0"/>
                        </a:spcBef>
                        <a:spcAft>
                          <a:spcPts val="0"/>
                        </a:spcAft>
                        <a:buNone/>
                      </a:pPr>
                      <a:r>
                        <a:rPr lang="en-AU" sz="700" u="none" strike="noStrike" cap="none"/>
                        <a:t>DocumentBinaryObject/@filename)</a:t>
                      </a:r>
                      <a:endParaRPr/>
                    </a:p>
                  </a:txBody>
                  <a:tcPr marL="91450" marR="91450" marT="45725" marB="45725">
                    <a:solidFill>
                      <a:srgbClr val="E7E7E7">
                        <a:alpha val="89803"/>
                      </a:srgbClr>
                    </a:solidFill>
                  </a:tcPr>
                </a:tc>
                <a:tc>
                  <a:txBody>
                    <a:bodyPr/>
                    <a:lstStyle/>
                    <a:p>
                      <a:pPr marL="0" marR="0" lvl="0" indent="0" algn="l" rtl="0">
                        <a:lnSpc>
                          <a:spcPct val="100000"/>
                        </a:lnSpc>
                        <a:spcBef>
                          <a:spcPts val="0"/>
                        </a:spcBef>
                        <a:spcAft>
                          <a:spcPts val="0"/>
                        </a:spcAft>
                        <a:buNone/>
                      </a:pPr>
                      <a:r>
                        <a:rPr lang="en-AU" sz="700" u="none" strike="noStrike" cap="none"/>
                        <a:t>Suggested default value of </a:t>
                      </a:r>
                      <a:endParaRPr/>
                    </a:p>
                    <a:p>
                      <a:pPr marL="0" marR="0" lvl="0" indent="0" algn="l" rtl="0">
                        <a:lnSpc>
                          <a:spcPct val="100000"/>
                        </a:lnSpc>
                        <a:spcBef>
                          <a:spcPts val="0"/>
                        </a:spcBef>
                        <a:spcAft>
                          <a:spcPts val="0"/>
                        </a:spcAft>
                        <a:buNone/>
                      </a:pPr>
                      <a:r>
                        <a:rPr lang="en-AU" sz="700" u="none" strike="noStrike" cap="none"/>
                        <a:t>“Rendered_Invoice_INV123.pdf”, </a:t>
                      </a:r>
                      <a:endParaRPr/>
                    </a:p>
                    <a:p>
                      <a:pPr marL="0" marR="0" lvl="0" indent="0" algn="l" rtl="0">
                        <a:lnSpc>
                          <a:spcPct val="100000"/>
                        </a:lnSpc>
                        <a:spcBef>
                          <a:spcPts val="0"/>
                        </a:spcBef>
                        <a:spcAft>
                          <a:spcPts val="0"/>
                        </a:spcAft>
                        <a:buNone/>
                      </a:pPr>
                      <a:r>
                        <a:rPr lang="en-AU" sz="700" u="none" strike="noStrike" cap="none"/>
                        <a:t>acknowledging that not all implementations will include the file type extension (e.g., pdf) in file name.</a:t>
                      </a:r>
                      <a:endParaRPr/>
                    </a:p>
                  </a:txBody>
                  <a:tcPr marL="91450" marR="91450" marT="45725" marB="45725">
                    <a:solidFill>
                      <a:srgbClr val="E7E7E7">
                        <a:alpha val="89803"/>
                      </a:srgbClr>
                    </a:solidFill>
                  </a:tcPr>
                </a:tc>
                <a:tc>
                  <a:txBody>
                    <a:bodyPr/>
                    <a:lstStyle/>
                    <a:p>
                      <a:pPr marL="0" marR="0" lvl="0" indent="0" algn="l" rtl="0">
                        <a:lnSpc>
                          <a:spcPct val="100000"/>
                        </a:lnSpc>
                        <a:spcBef>
                          <a:spcPts val="0"/>
                        </a:spcBef>
                        <a:spcAft>
                          <a:spcPts val="0"/>
                        </a:spcAft>
                        <a:buNone/>
                      </a:pPr>
                      <a:r>
                        <a:rPr lang="en-AU" sz="700" u="none" strike="noStrike" cap="none"/>
                        <a:t>This is the name of the attached file, e.g. Supporting_document.jpeg.</a:t>
                      </a:r>
                      <a:endParaRPr/>
                    </a:p>
                  </a:txBody>
                  <a:tcPr marL="91450" marR="91450" marT="45725" marB="45725">
                    <a:solidFill>
                      <a:srgbClr val="E7E7E7">
                        <a:alpha val="89803"/>
                      </a:srgbClr>
                    </a:solidFill>
                  </a:tcPr>
                </a:tc>
                <a:extLst>
                  <a:ext uri="{0D108BD9-81ED-4DB2-BD59-A6C34878D82A}">
                    <a16:rowId xmlns:a16="http://schemas.microsoft.com/office/drawing/2014/main" val="10002"/>
                  </a:ext>
                </a:extLst>
              </a:tr>
              <a:tr h="521925">
                <a:tc>
                  <a:txBody>
                    <a:bodyPr/>
                    <a:lstStyle/>
                    <a:p>
                      <a:pPr marL="0" marR="0" lvl="0" indent="0" algn="l" rtl="0">
                        <a:lnSpc>
                          <a:spcPct val="100000"/>
                        </a:lnSpc>
                        <a:spcBef>
                          <a:spcPts val="0"/>
                        </a:spcBef>
                        <a:spcAft>
                          <a:spcPts val="0"/>
                        </a:spcAft>
                        <a:buNone/>
                      </a:pPr>
                      <a:r>
                        <a:rPr lang="en-AU" sz="700" b="1" u="none" strike="noStrike" cap="none"/>
                        <a:t>Mime code</a:t>
                      </a:r>
                      <a:endParaRPr/>
                    </a:p>
                    <a:p>
                      <a:pPr marL="0" marR="0" lvl="0" indent="0" algn="l" rtl="0">
                        <a:lnSpc>
                          <a:spcPct val="100000"/>
                        </a:lnSpc>
                        <a:spcBef>
                          <a:spcPts val="0"/>
                        </a:spcBef>
                        <a:spcAft>
                          <a:spcPts val="0"/>
                        </a:spcAft>
                        <a:buNone/>
                      </a:pPr>
                      <a:r>
                        <a:rPr lang="en-AU" sz="700" u="none" strike="noStrike" cap="none"/>
                        <a:t>(cac:Attachment/cbc:Embedded</a:t>
                      </a:r>
                      <a:endParaRPr/>
                    </a:p>
                    <a:p>
                      <a:pPr marL="0" marR="0" lvl="0" indent="0" algn="l" rtl="0">
                        <a:lnSpc>
                          <a:spcPct val="100000"/>
                        </a:lnSpc>
                        <a:spcBef>
                          <a:spcPts val="0"/>
                        </a:spcBef>
                        <a:spcAft>
                          <a:spcPts val="0"/>
                        </a:spcAft>
                        <a:buNone/>
                      </a:pPr>
                      <a:r>
                        <a:rPr lang="en-AU" sz="700" u="none" strike="noStrike" cap="none"/>
                        <a:t>DocumentBinaryObject/@mimeCode)</a:t>
                      </a:r>
                      <a:endParaRPr/>
                    </a:p>
                    <a:p>
                      <a:pPr marL="0" marR="0" lvl="0" indent="0" algn="l" rtl="0">
                        <a:lnSpc>
                          <a:spcPct val="100000"/>
                        </a:lnSpc>
                        <a:spcBef>
                          <a:spcPts val="0"/>
                        </a:spcBef>
                        <a:spcAft>
                          <a:spcPts val="0"/>
                        </a:spcAft>
                        <a:buNone/>
                      </a:pPr>
                      <a:endParaRPr sz="700" u="none" strike="noStrike" cap="none"/>
                    </a:p>
                  </a:txBody>
                  <a:tcPr marL="91450" marR="91450" marT="45725" marB="45725">
                    <a:solidFill>
                      <a:srgbClr val="CACACD">
                        <a:alpha val="89803"/>
                      </a:srgbClr>
                    </a:solidFill>
                  </a:tcPr>
                </a:tc>
                <a:tc>
                  <a:txBody>
                    <a:bodyPr/>
                    <a:lstStyle/>
                    <a:p>
                      <a:pPr marL="0" marR="0" lvl="0" indent="0" algn="l"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Must use one of the code from the </a:t>
                      </a:r>
                      <a:r>
                        <a:rPr lang="en-AU" sz="7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Peppol code list</a:t>
                      </a:r>
                      <a:r>
                        <a:rPr lang="en-AU" sz="700" b="0" i="0" u="none" strike="noStrike" cap="none">
                          <a:solidFill>
                            <a:schemeClr val="dk1"/>
                          </a:solidFill>
                          <a:latin typeface="Arial"/>
                          <a:ea typeface="Arial"/>
                          <a:cs typeface="Arial"/>
                          <a:sym typeface="Arial"/>
                        </a:rPr>
                        <a:t>, e.g. application/pdf”. </a:t>
                      </a:r>
                      <a:endParaRPr sz="700" u="none" strike="noStrike" cap="none"/>
                    </a:p>
                  </a:txBody>
                  <a:tcPr marL="91450" marR="91450" marT="45725" marB="45725">
                    <a:solidFill>
                      <a:srgbClr val="CACACD">
                        <a:alpha val="89803"/>
                      </a:srgbClr>
                    </a:solidFill>
                  </a:tcPr>
                </a:tc>
                <a:tc>
                  <a:txBody>
                    <a:bodyPr/>
                    <a:lstStyle/>
                    <a:p>
                      <a:pPr marL="0" marR="0" lvl="0" indent="0" algn="l"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Must use one of the code from the </a:t>
                      </a:r>
                      <a:r>
                        <a:rPr lang="en-AU" sz="7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Peppol code list</a:t>
                      </a:r>
                      <a:r>
                        <a:rPr lang="en-AU" sz="700" b="0" i="0" u="none" strike="noStrike" cap="none">
                          <a:solidFill>
                            <a:schemeClr val="dk1"/>
                          </a:solidFill>
                          <a:latin typeface="Arial"/>
                          <a:ea typeface="Arial"/>
                          <a:cs typeface="Arial"/>
                          <a:sym typeface="Arial"/>
                        </a:rPr>
                        <a:t>, e.g. image/jpeg”. </a:t>
                      </a:r>
                      <a:endParaRPr sz="700" u="none" strike="noStrike" cap="none"/>
                    </a:p>
                  </a:txBody>
                  <a:tcPr marL="91450" marR="91450" marT="45725" marB="45725">
                    <a:solidFill>
                      <a:srgbClr val="CACACD">
                        <a:alpha val="89803"/>
                      </a:srgbClr>
                    </a:solidFill>
                  </a:tcPr>
                </a:tc>
                <a:extLst>
                  <a:ext uri="{0D108BD9-81ED-4DB2-BD59-A6C34878D82A}">
                    <a16:rowId xmlns:a16="http://schemas.microsoft.com/office/drawing/2014/main" val="10003"/>
                  </a:ext>
                </a:extLst>
              </a:tr>
            </a:tbl>
          </a:graphicData>
        </a:graphic>
      </p:graphicFrame>
      <p:sp>
        <p:nvSpPr>
          <p:cNvPr id="126" name="Google Shape;126;p16"/>
          <p:cNvSpPr txBox="1">
            <a:spLocks noGrp="1"/>
          </p:cNvSpPr>
          <p:nvPr>
            <p:ph type="title"/>
          </p:nvPr>
        </p:nvSpPr>
        <p:spPr>
          <a:xfrm>
            <a:off x="433287" y="91382"/>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AU" sz="1800" b="1"/>
              <a:t>Data mapping guidance</a:t>
            </a:r>
            <a:endParaRPr sz="1800" b="1">
              <a:solidFill>
                <a:srgbClr val="FF0000"/>
              </a:solidFill>
            </a:endParaRPr>
          </a:p>
        </p:txBody>
      </p:sp>
    </p:spTree>
  </p:cSld>
  <p:clrMapOvr>
    <a:masterClrMapping/>
  </p:clrMapOvr>
</p:sld>
</file>

<file path=ppt/theme/theme1.xml><?xml version="1.0" encoding="utf-8"?>
<a:theme xmlns:a="http://schemas.openxmlformats.org/drawingml/2006/main" name="DSPANZ">
  <a:themeElements>
    <a:clrScheme name="Simple Light">
      <a:dk1>
        <a:srgbClr val="17173B"/>
      </a:dk1>
      <a:lt1>
        <a:srgbClr val="FFFFFF"/>
      </a:lt1>
      <a:dk2>
        <a:srgbClr val="151539"/>
      </a:dk2>
      <a:lt2>
        <a:srgbClr val="EEEEEE"/>
      </a:lt2>
      <a:accent1>
        <a:srgbClr val="FF004F"/>
      </a:accent1>
      <a:accent2>
        <a:srgbClr val="6E0DFF"/>
      </a:accent2>
      <a:accent3>
        <a:srgbClr val="00CF80"/>
      </a:accent3>
      <a:accent4>
        <a:srgbClr val="FFBF00"/>
      </a:accent4>
      <a:accent5>
        <a:srgbClr val="29D1F0"/>
      </a:accent5>
      <a:accent6>
        <a:srgbClr val="CCCCCC"/>
      </a:accent6>
      <a:hlink>
        <a:srgbClr val="1717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F362DC883D5D45BCE4D341127AACB4" ma:contentTypeVersion="16" ma:contentTypeDescription="Create a new document." ma:contentTypeScope="" ma:versionID="b8854ef5b437a19bb99ced7f501456db">
  <xsd:schema xmlns:xsd="http://www.w3.org/2001/XMLSchema" xmlns:xs="http://www.w3.org/2001/XMLSchema" xmlns:p="http://schemas.microsoft.com/office/2006/metadata/properties" xmlns:ns2="7018d72f-b1af-47ae-be24-dd755c6b5d31" xmlns:ns3="6ebae218-e99a-455d-bd1e-abf787c58e22" targetNamespace="http://schemas.microsoft.com/office/2006/metadata/properties" ma:root="true" ma:fieldsID="93bfd6c4b4533d0a77d2a420bb306dfa" ns2:_="" ns3:_="">
    <xsd:import namespace="7018d72f-b1af-47ae-be24-dd755c6b5d31"/>
    <xsd:import namespace="6ebae218-e99a-455d-bd1e-abf787c58e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8d72f-b1af-47ae-be24-dd755c6b5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3c0f25-fb00-454a-a893-fa92568061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ae218-e99a-455d-bd1e-abf787c58e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aa0c13-6196-42dd-8885-272513883159}" ma:internalName="TaxCatchAll" ma:showField="CatchAllData" ma:web="6ebae218-e99a-455d-bd1e-abf787c58e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C51045-60A4-401B-A357-C97A3BD40BE3}">
  <ds:schemaRefs>
    <ds:schemaRef ds:uri="http://schemas.microsoft.com/sharepoint/v3/contenttype/forms"/>
  </ds:schemaRefs>
</ds:datastoreItem>
</file>

<file path=customXml/itemProps2.xml><?xml version="1.0" encoding="utf-8"?>
<ds:datastoreItem xmlns:ds="http://schemas.openxmlformats.org/officeDocument/2006/customXml" ds:itemID="{92F9BAB7-8D67-44E3-92DE-909A7CF25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18d72f-b1af-47ae-be24-dd755c6b5d31"/>
    <ds:schemaRef ds:uri="6ebae218-e99a-455d-bd1e-abf787c58e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3286</Words>
  <Application>Microsoft Office PowerPoint</Application>
  <PresentationFormat>On-screen Show (16:9)</PresentationFormat>
  <Paragraphs>898</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Consolas</vt:lpstr>
      <vt:lpstr>Inter</vt:lpstr>
      <vt:lpstr>Arial</vt:lpstr>
      <vt:lpstr>Calibri</vt:lpstr>
      <vt:lpstr>DSPANZ</vt:lpstr>
      <vt:lpstr>Digital Service Providers Australia New Zealand</vt:lpstr>
      <vt:lpstr>Today’s Agenda</vt:lpstr>
      <vt:lpstr>Solution capabilities</vt:lpstr>
      <vt:lpstr>Virus Scanning (9 responses)</vt:lpstr>
      <vt:lpstr>Automation &amp; Processing (9 responses)</vt:lpstr>
      <vt:lpstr>Re-cap the context and issue statement for Attachment</vt:lpstr>
      <vt:lpstr>What has been discussed and agreed on so far</vt:lpstr>
      <vt:lpstr>What has been discussed and agreed on so far</vt:lpstr>
      <vt:lpstr>Data mapping guidance</vt:lpstr>
      <vt:lpstr>Attachment – other metadata supported by UBL</vt:lpstr>
      <vt:lpstr>Attachment – other metadata supported by UBL</vt:lpstr>
      <vt:lpstr>Attachment – Peppol Post-Award Attachments</vt:lpstr>
      <vt:lpstr>Attachment – Peppol Pre-Award Attachments</vt:lpstr>
      <vt:lpstr>Attachment – other metadata supported by UBL</vt:lpstr>
      <vt:lpstr>DocumentReference – other metadata supported by UBL</vt:lpstr>
      <vt:lpstr>DocumentReference – other metadata supported by UBL</vt:lpstr>
      <vt:lpstr>DocumentReference – other metadata supported by UBL</vt:lpstr>
      <vt:lpstr>Discussion to be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Service Providers Australia New Zealand</dc:title>
  <dc:creator>Joshua Eckersley</dc:creator>
  <cp:lastModifiedBy>Matt Lewis</cp:lastModifiedBy>
  <cp:revision>1</cp:revision>
  <dcterms:modified xsi:type="dcterms:W3CDTF">2022-10-17T00:43:34Z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0x010100CBF362DC883D5D45BCE4D341127AACB4</vt:lpwstr>
  </property>
  <property fmtid="{D5CDD505-2E9C-101B-9397-08002B2CF9AE}" pid="3" name="MediaServiceImageTags">
    <vt:lpwstr/>
  </property>
</Properties>
</file>