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6" r:id="rId3"/>
    <p:sldId id="271" r:id="rId4"/>
    <p:sldId id="273" r:id="rId5"/>
    <p:sldId id="287" r:id="rId6"/>
    <p:sldId id="278" r:id="rId7"/>
    <p:sldId id="288" r:id="rId8"/>
    <p:sldId id="285" r:id="rId9"/>
    <p:sldId id="289" r:id="rId10"/>
    <p:sldId id="282" r:id="rId11"/>
  </p:sldIdLst>
  <p:sldSz cx="9144000" cy="5143500" type="screen16x9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07C"/>
    <a:srgbClr val="05547C"/>
    <a:srgbClr val="3F6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67001" autoAdjust="0"/>
  </p:normalViewPr>
  <p:slideViewPr>
    <p:cSldViewPr snapToGrid="0" snapToObjects="1">
      <p:cViewPr>
        <p:scale>
          <a:sx n="100" d="100"/>
          <a:sy n="100" d="100"/>
        </p:scale>
        <p:origin x="-3408" y="-1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A5A23-9491-5C45-BB72-1F3D6DBBD3FF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9084C-2688-1B4F-928E-8F20BA25A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095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B4FB2-EB89-654E-8145-DD3DE5453136}" type="datetimeFigureOut">
              <a:rPr lang="en-US" smtClean="0"/>
              <a:t>26/05/15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FE92E-BEDA-E947-AE88-07DA2F3EA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E92E-BEDA-E947-AE88-07DA2F3EAC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6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E92E-BEDA-E947-AE88-07DA2F3EAC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71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E92E-BEDA-E947-AE88-07DA2F3EAC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71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E92E-BEDA-E947-AE88-07DA2F3EAC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31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E92E-BEDA-E947-AE88-07DA2F3EAC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31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E92E-BEDA-E947-AE88-07DA2F3EAC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31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E92E-BEDA-E947-AE88-07DA2F3EAC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31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FE92E-BEDA-E947-AE88-07DA2F3EAC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3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8350-4B89-7042-9AE3-F4CD2E419451}" type="datetime1">
              <a:rPr lang="en-AU" smtClean="0"/>
              <a:t>26/05/15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Interim Digital Transformation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78F0-A0D0-684F-BB9E-C849FBBD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5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22BD-C90F-6147-B43D-535C95EE1622}" type="datetime1">
              <a:rPr lang="en-AU" smtClean="0"/>
              <a:t>26/05/15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Interim Digital Transformation Office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094E-50E4-3849-9ABB-B137A1B351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57208"/>
          </a:xfrm>
          <a:prstGeom prst="rect">
            <a:avLst/>
          </a:prstGeom>
          <a:solidFill>
            <a:srgbClr val="0B40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to_cr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53" y="170185"/>
            <a:ext cx="3083814" cy="44804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6976" y="821101"/>
            <a:ext cx="8893250" cy="798784"/>
          </a:xfrm>
        </p:spPr>
        <p:txBody>
          <a:bodyPr anchor="t"/>
          <a:lstStyle>
            <a:lvl1pPr algn="l">
              <a:defRPr sz="4000" b="0" cap="none">
                <a:solidFill>
                  <a:srgbClr val="05547C"/>
                </a:solidFill>
              </a:defRPr>
            </a:lvl1pPr>
          </a:lstStyle>
          <a:p>
            <a:r>
              <a:rPr lang="en-AU" dirty="0" smtClean="0"/>
              <a:t>Super Heading – Title 1 Line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06976" y="1619885"/>
            <a:ext cx="8893250" cy="3026792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8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6E3A-1629-094B-8462-D702826B0367}" type="datetime1">
              <a:rPr lang="en-AU" smtClean="0"/>
              <a:t>26/05/15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Interim Digital Transformation Office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094E-50E4-3849-9ABB-B137A1B35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53" y="170185"/>
            <a:ext cx="3083813" cy="44804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6976" y="710885"/>
            <a:ext cx="8883666" cy="798784"/>
          </a:xfrm>
        </p:spPr>
        <p:txBody>
          <a:bodyPr anchor="t"/>
          <a:lstStyle>
            <a:lvl1pPr algn="l">
              <a:defRPr sz="4000" b="0" cap="none">
                <a:solidFill>
                  <a:srgbClr val="05547C"/>
                </a:solidFill>
              </a:defRPr>
            </a:lvl1pPr>
          </a:lstStyle>
          <a:p>
            <a:r>
              <a:rPr lang="en-AU" dirty="0" smtClean="0"/>
              <a:t>Super Heading – Title 1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4715773"/>
            <a:ext cx="7203057" cy="325333"/>
          </a:xfrm>
          <a:prstGeom prst="rect">
            <a:avLst/>
          </a:prstGeom>
          <a:solidFill>
            <a:srgbClr val="0B40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0" y="4738511"/>
            <a:ext cx="2133600" cy="273844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27F739EE-772E-DD44-9D12-66DB1AE4ADDE}" type="datetime1">
              <a:rPr lang="en-AU" smtClean="0"/>
              <a:t>26/05/15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55181" y="4738511"/>
            <a:ext cx="2895600" cy="273844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Interim Digital Transformation Office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42" y="4756064"/>
            <a:ext cx="1695795" cy="246379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6975" y="92644"/>
            <a:ext cx="8888861" cy="798784"/>
          </a:xfrm>
        </p:spPr>
        <p:txBody>
          <a:bodyPr anchor="t"/>
          <a:lstStyle>
            <a:lvl1pPr algn="l">
              <a:defRPr sz="4000" b="0" cap="none">
                <a:solidFill>
                  <a:srgbClr val="05547C"/>
                </a:solidFill>
              </a:defRPr>
            </a:lvl1pPr>
          </a:lstStyle>
          <a:p>
            <a:r>
              <a:rPr lang="en-AU" dirty="0" smtClean="0"/>
              <a:t>Super Heading – Title 1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55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4715773"/>
            <a:ext cx="7203057" cy="325333"/>
          </a:xfrm>
          <a:prstGeom prst="rect">
            <a:avLst/>
          </a:prstGeom>
          <a:solidFill>
            <a:srgbClr val="0B40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0" y="4741863"/>
            <a:ext cx="2133600" cy="273844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F0A8A0B1-F428-B14C-AF79-A70B4E188020}" type="datetime1">
              <a:rPr lang="en-AU" smtClean="0"/>
              <a:pPr/>
              <a:t>26/05/15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55181" y="4741863"/>
            <a:ext cx="2895600" cy="273844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Interim Digital Transformation Office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42" y="4756064"/>
            <a:ext cx="1695795" cy="24637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106976" y="92644"/>
            <a:ext cx="8893250" cy="798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rgbClr val="05547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Super Heading – Title 1 Line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06976" y="891427"/>
            <a:ext cx="8893250" cy="3694949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08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4715773"/>
            <a:ext cx="7203057" cy="325333"/>
          </a:xfrm>
          <a:prstGeom prst="rect">
            <a:avLst/>
          </a:prstGeom>
          <a:solidFill>
            <a:srgbClr val="0B40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0" y="4741863"/>
            <a:ext cx="2133600" cy="273844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E24DA1D3-AF4C-964D-9CD4-CC0DEA91F27E}" type="datetime1">
              <a:rPr lang="en-AU" smtClean="0"/>
              <a:pPr/>
              <a:t>26/05/15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55181" y="4741863"/>
            <a:ext cx="2895600" cy="273844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Interim Digital Transformation Office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42" y="4756064"/>
            <a:ext cx="1695795" cy="246379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6975" y="92644"/>
            <a:ext cx="8888861" cy="1325922"/>
          </a:xfrm>
        </p:spPr>
        <p:txBody>
          <a:bodyPr anchor="t"/>
          <a:lstStyle>
            <a:lvl1pPr algn="l">
              <a:defRPr sz="4000" b="0" cap="none">
                <a:solidFill>
                  <a:srgbClr val="05547C"/>
                </a:solidFill>
              </a:defRPr>
            </a:lvl1pPr>
          </a:lstStyle>
          <a:p>
            <a:r>
              <a:rPr lang="en-AU" dirty="0" smtClean="0"/>
              <a:t>Super Heading – Title longer than one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93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4715773"/>
            <a:ext cx="7203057" cy="325333"/>
          </a:xfrm>
          <a:prstGeom prst="rect">
            <a:avLst/>
          </a:prstGeom>
          <a:solidFill>
            <a:srgbClr val="0B40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0" y="4741863"/>
            <a:ext cx="2133600" cy="273844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092BF86F-29A5-C749-9BE6-B03DD6DEB849}" type="datetime1">
              <a:rPr lang="en-AU" smtClean="0"/>
              <a:pPr/>
              <a:t>26/05/15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55181" y="4741863"/>
            <a:ext cx="2895600" cy="273844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Interim Digital Transformation Office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42" y="4756064"/>
            <a:ext cx="1695795" cy="246379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6975" y="92644"/>
            <a:ext cx="8888861" cy="515998"/>
          </a:xfrm>
        </p:spPr>
        <p:txBody>
          <a:bodyPr anchor="t">
            <a:normAutofit/>
          </a:bodyPr>
          <a:lstStyle>
            <a:lvl1pPr algn="l">
              <a:defRPr sz="2400" b="0" cap="none">
                <a:solidFill>
                  <a:srgbClr val="05547C"/>
                </a:solidFill>
              </a:defRPr>
            </a:lvl1pPr>
          </a:lstStyle>
          <a:p>
            <a:r>
              <a:rPr lang="en-AU" dirty="0" smtClean="0"/>
              <a:t>Mini Heading – Title no longer than one sentence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34189" y="872010"/>
            <a:ext cx="386271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+mn-lt"/>
                <a:cs typeface="Arial"/>
              </a:rPr>
              <a:t>Lorem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ipsum</a:t>
            </a:r>
            <a:r>
              <a:rPr lang="en-US" sz="1100" dirty="0" smtClean="0">
                <a:latin typeface="+mn-lt"/>
                <a:cs typeface="Arial"/>
              </a:rPr>
              <a:t> dolor sit </a:t>
            </a:r>
            <a:r>
              <a:rPr lang="en-US" sz="1100" dirty="0" err="1" smtClean="0">
                <a:latin typeface="+mn-lt"/>
                <a:cs typeface="Arial"/>
              </a:rPr>
              <a:t>amet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consectetur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adipiscing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elit</a:t>
            </a:r>
            <a:r>
              <a:rPr lang="en-US" sz="1100" dirty="0" smtClean="0">
                <a:latin typeface="+mn-lt"/>
                <a:cs typeface="Arial"/>
              </a:rPr>
              <a:t>. </a:t>
            </a:r>
            <a:r>
              <a:rPr lang="en-US" sz="1100" dirty="0" err="1" smtClean="0">
                <a:latin typeface="+mn-lt"/>
                <a:cs typeface="Arial"/>
              </a:rPr>
              <a:t>Ut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tincidunt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odio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ut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enim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venenatis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mattis</a:t>
            </a:r>
            <a:r>
              <a:rPr lang="en-US" sz="1100" dirty="0" smtClean="0">
                <a:latin typeface="+mn-lt"/>
                <a:cs typeface="Arial"/>
              </a:rPr>
              <a:t>. </a:t>
            </a:r>
            <a:r>
              <a:rPr lang="en-US" sz="1100" dirty="0" err="1" smtClean="0">
                <a:latin typeface="+mn-lt"/>
                <a:cs typeface="Arial"/>
              </a:rPr>
              <a:t>Quisque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egestas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nibh</a:t>
            </a:r>
            <a:r>
              <a:rPr lang="en-US" sz="1100" dirty="0" smtClean="0">
                <a:latin typeface="+mn-lt"/>
                <a:cs typeface="Arial"/>
              </a:rPr>
              <a:t> sit </a:t>
            </a:r>
            <a:r>
              <a:rPr lang="en-US" sz="1100" dirty="0" err="1" smtClean="0">
                <a:latin typeface="+mn-lt"/>
                <a:cs typeface="Arial"/>
              </a:rPr>
              <a:t>amet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vestibulum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venenatis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justo</a:t>
            </a:r>
            <a:r>
              <a:rPr lang="en-US" sz="1100" dirty="0" smtClean="0">
                <a:latin typeface="+mn-lt"/>
                <a:cs typeface="Arial"/>
              </a:rPr>
              <a:t> ante </a:t>
            </a:r>
            <a:r>
              <a:rPr lang="en-US" sz="1100" dirty="0" err="1" smtClean="0">
                <a:latin typeface="+mn-lt"/>
                <a:cs typeface="Arial"/>
              </a:rPr>
              <a:t>dapibus</a:t>
            </a:r>
            <a:r>
              <a:rPr lang="en-US" sz="1100" dirty="0" smtClean="0">
                <a:latin typeface="+mn-lt"/>
                <a:cs typeface="Arial"/>
              </a:rPr>
              <a:t> ligula, </a:t>
            </a:r>
            <a:r>
              <a:rPr lang="en-US" sz="1100" dirty="0" err="1" smtClean="0">
                <a:latin typeface="+mn-lt"/>
                <a:cs typeface="Arial"/>
              </a:rPr>
              <a:t>nec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mollis</a:t>
            </a:r>
            <a:r>
              <a:rPr lang="en-US" sz="1100" dirty="0" smtClean="0">
                <a:latin typeface="+mn-lt"/>
                <a:cs typeface="Arial"/>
              </a:rPr>
              <a:t> quam </a:t>
            </a:r>
            <a:r>
              <a:rPr lang="en-US" sz="1100" dirty="0" err="1" smtClean="0">
                <a:latin typeface="+mn-lt"/>
                <a:cs typeface="Arial"/>
              </a:rPr>
              <a:t>neque</a:t>
            </a:r>
            <a:r>
              <a:rPr lang="en-US" sz="1100" dirty="0" smtClean="0">
                <a:latin typeface="+mn-lt"/>
                <a:cs typeface="Arial"/>
              </a:rPr>
              <a:t> et </a:t>
            </a:r>
            <a:r>
              <a:rPr lang="en-US" sz="1100" dirty="0" err="1" smtClean="0">
                <a:latin typeface="+mn-lt"/>
                <a:cs typeface="Arial"/>
              </a:rPr>
              <a:t>odio</a:t>
            </a:r>
            <a:r>
              <a:rPr lang="en-US" sz="1100" dirty="0" smtClean="0">
                <a:latin typeface="+mn-lt"/>
                <a:cs typeface="Arial"/>
              </a:rPr>
              <a:t>. </a:t>
            </a:r>
          </a:p>
          <a:p>
            <a:endParaRPr lang="en-US" sz="1100" dirty="0" smtClean="0">
              <a:latin typeface="+mn-lt"/>
              <a:cs typeface="Arial"/>
            </a:endParaRPr>
          </a:p>
          <a:p>
            <a:r>
              <a:rPr lang="en-US" sz="1100" dirty="0" err="1" smtClean="0">
                <a:latin typeface="+mn-lt"/>
                <a:cs typeface="Arial"/>
              </a:rPr>
              <a:t>Morbi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sed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fermentum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libero</a:t>
            </a:r>
            <a:r>
              <a:rPr lang="en-US" sz="1100" dirty="0" smtClean="0">
                <a:latin typeface="+mn-lt"/>
                <a:cs typeface="Arial"/>
              </a:rPr>
              <a:t>. </a:t>
            </a:r>
            <a:r>
              <a:rPr lang="en-US" sz="1100" dirty="0" err="1" smtClean="0">
                <a:latin typeface="+mn-lt"/>
                <a:cs typeface="Arial"/>
              </a:rPr>
              <a:t>Aliquam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aliquam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orci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eget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laoreet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facilisis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lectus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neque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blandit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purus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quis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luctus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elit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turpis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quis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eros</a:t>
            </a:r>
            <a:r>
              <a:rPr lang="en-US" sz="1100" dirty="0" smtClean="0">
                <a:latin typeface="+mn-lt"/>
                <a:cs typeface="Arial"/>
              </a:rPr>
              <a:t>. </a:t>
            </a:r>
            <a:r>
              <a:rPr lang="en-US" sz="1100" dirty="0" err="1" smtClean="0">
                <a:latin typeface="+mn-lt"/>
                <a:cs typeface="Arial"/>
              </a:rPr>
              <a:t>Vestibulum</a:t>
            </a:r>
            <a:r>
              <a:rPr lang="en-US" sz="1100" dirty="0" smtClean="0">
                <a:latin typeface="+mn-lt"/>
                <a:cs typeface="Arial"/>
              </a:rPr>
              <a:t> id </a:t>
            </a:r>
            <a:r>
              <a:rPr lang="en-US" sz="1100" dirty="0" err="1" smtClean="0">
                <a:latin typeface="+mn-lt"/>
                <a:cs typeface="Arial"/>
              </a:rPr>
              <a:t>volutpat</a:t>
            </a:r>
            <a:r>
              <a:rPr lang="en-US" sz="1100" dirty="0" smtClean="0">
                <a:latin typeface="+mn-lt"/>
                <a:cs typeface="Arial"/>
              </a:rPr>
              <a:t> mi, vitae </a:t>
            </a:r>
            <a:r>
              <a:rPr lang="en-US" sz="1100" dirty="0" err="1" smtClean="0">
                <a:latin typeface="+mn-lt"/>
                <a:cs typeface="Arial"/>
              </a:rPr>
              <a:t>iaculis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elit</a:t>
            </a:r>
            <a:r>
              <a:rPr lang="en-US" sz="1100" dirty="0" smtClean="0">
                <a:latin typeface="+mn-lt"/>
                <a:cs typeface="Arial"/>
              </a:rPr>
              <a:t>. In dictum ante </a:t>
            </a:r>
            <a:r>
              <a:rPr lang="en-US" sz="1100" dirty="0" err="1" smtClean="0">
                <a:latin typeface="+mn-lt"/>
                <a:cs typeface="Arial"/>
              </a:rPr>
              <a:t>iaculis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placerat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orci</a:t>
            </a:r>
            <a:r>
              <a:rPr lang="en-US" sz="1100" dirty="0" smtClean="0">
                <a:latin typeface="+mn-lt"/>
                <a:cs typeface="Arial"/>
              </a:rPr>
              <a:t> in, </a:t>
            </a:r>
            <a:r>
              <a:rPr lang="en-US" sz="1100" dirty="0" err="1" smtClean="0">
                <a:latin typeface="+mn-lt"/>
                <a:cs typeface="Arial"/>
              </a:rPr>
              <a:t>dapibus</a:t>
            </a:r>
            <a:r>
              <a:rPr lang="en-US" sz="1100" dirty="0" smtClean="0">
                <a:latin typeface="+mn-lt"/>
                <a:cs typeface="Arial"/>
              </a:rPr>
              <a:t> dui. In </a:t>
            </a:r>
            <a:r>
              <a:rPr lang="en-US" sz="1100" dirty="0" err="1" smtClean="0">
                <a:latin typeface="+mn-lt"/>
                <a:cs typeface="Arial"/>
              </a:rPr>
              <a:t>ultricies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mauris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lorem</a:t>
            </a:r>
            <a:r>
              <a:rPr lang="en-US" sz="1100" dirty="0" smtClean="0">
                <a:latin typeface="+mn-lt"/>
                <a:cs typeface="Arial"/>
              </a:rPr>
              <a:t>, vitae </a:t>
            </a:r>
            <a:r>
              <a:rPr lang="en-US" sz="1100" dirty="0" err="1" smtClean="0">
                <a:latin typeface="+mn-lt"/>
                <a:cs typeface="Arial"/>
              </a:rPr>
              <a:t>tincidunt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leo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pharetra</a:t>
            </a:r>
            <a:r>
              <a:rPr lang="en-US" sz="1100" dirty="0" smtClean="0">
                <a:latin typeface="+mn-lt"/>
                <a:cs typeface="Arial"/>
              </a:rPr>
              <a:t> in.</a:t>
            </a:r>
            <a:endParaRPr lang="en-US" sz="1100" dirty="0">
              <a:latin typeface="+mn-lt"/>
              <a:cs typeface="Arial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12250" y="872010"/>
            <a:ext cx="386271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+mn-lt"/>
                <a:cs typeface="Arial"/>
              </a:rPr>
              <a:t>Lorem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ipsum</a:t>
            </a:r>
            <a:r>
              <a:rPr lang="en-US" sz="1100" dirty="0" smtClean="0">
                <a:latin typeface="+mn-lt"/>
                <a:cs typeface="Arial"/>
              </a:rPr>
              <a:t> dolor sit </a:t>
            </a:r>
            <a:r>
              <a:rPr lang="en-US" sz="1100" dirty="0" err="1" smtClean="0">
                <a:latin typeface="+mn-lt"/>
                <a:cs typeface="Arial"/>
              </a:rPr>
              <a:t>amet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consectetur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adipiscing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elit</a:t>
            </a:r>
            <a:r>
              <a:rPr lang="en-US" sz="1100" dirty="0" smtClean="0">
                <a:latin typeface="+mn-lt"/>
                <a:cs typeface="Arial"/>
              </a:rPr>
              <a:t>. </a:t>
            </a:r>
            <a:r>
              <a:rPr lang="en-US" sz="1100" dirty="0" err="1" smtClean="0">
                <a:latin typeface="+mn-lt"/>
                <a:cs typeface="Arial"/>
              </a:rPr>
              <a:t>Ut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tincidunt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odio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ut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enim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venenatis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mattis</a:t>
            </a:r>
            <a:r>
              <a:rPr lang="en-US" sz="1100" dirty="0" smtClean="0">
                <a:latin typeface="+mn-lt"/>
                <a:cs typeface="Arial"/>
              </a:rPr>
              <a:t>. </a:t>
            </a:r>
            <a:r>
              <a:rPr lang="en-US" sz="1100" dirty="0" err="1" smtClean="0">
                <a:latin typeface="+mn-lt"/>
                <a:cs typeface="Arial"/>
              </a:rPr>
              <a:t>Quisque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egestas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nibh</a:t>
            </a:r>
            <a:r>
              <a:rPr lang="en-US" sz="1100" dirty="0" smtClean="0">
                <a:latin typeface="+mn-lt"/>
                <a:cs typeface="Arial"/>
              </a:rPr>
              <a:t> sit </a:t>
            </a:r>
            <a:r>
              <a:rPr lang="en-US" sz="1100" dirty="0" err="1" smtClean="0">
                <a:latin typeface="+mn-lt"/>
                <a:cs typeface="Arial"/>
              </a:rPr>
              <a:t>amet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vestibulum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venenatis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justo</a:t>
            </a:r>
            <a:r>
              <a:rPr lang="en-US" sz="1100" dirty="0" smtClean="0">
                <a:latin typeface="+mn-lt"/>
                <a:cs typeface="Arial"/>
              </a:rPr>
              <a:t> ante </a:t>
            </a:r>
            <a:r>
              <a:rPr lang="en-US" sz="1100" dirty="0" err="1" smtClean="0">
                <a:latin typeface="+mn-lt"/>
                <a:cs typeface="Arial"/>
              </a:rPr>
              <a:t>dapibus</a:t>
            </a:r>
            <a:r>
              <a:rPr lang="en-US" sz="1100" dirty="0" smtClean="0">
                <a:latin typeface="+mn-lt"/>
                <a:cs typeface="Arial"/>
              </a:rPr>
              <a:t> ligula, </a:t>
            </a:r>
            <a:r>
              <a:rPr lang="en-US" sz="1100" dirty="0" err="1" smtClean="0">
                <a:latin typeface="+mn-lt"/>
                <a:cs typeface="Arial"/>
              </a:rPr>
              <a:t>nec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mollis</a:t>
            </a:r>
            <a:r>
              <a:rPr lang="en-US" sz="1100" dirty="0" smtClean="0">
                <a:latin typeface="+mn-lt"/>
                <a:cs typeface="Arial"/>
              </a:rPr>
              <a:t> quam </a:t>
            </a:r>
            <a:r>
              <a:rPr lang="en-US" sz="1100" dirty="0" err="1" smtClean="0">
                <a:latin typeface="+mn-lt"/>
                <a:cs typeface="Arial"/>
              </a:rPr>
              <a:t>neque</a:t>
            </a:r>
            <a:r>
              <a:rPr lang="en-US" sz="1100" dirty="0" smtClean="0">
                <a:latin typeface="+mn-lt"/>
                <a:cs typeface="Arial"/>
              </a:rPr>
              <a:t> et </a:t>
            </a:r>
            <a:r>
              <a:rPr lang="en-US" sz="1100" dirty="0" err="1" smtClean="0">
                <a:latin typeface="+mn-lt"/>
                <a:cs typeface="Arial"/>
              </a:rPr>
              <a:t>odio</a:t>
            </a:r>
            <a:r>
              <a:rPr lang="en-US" sz="1100" dirty="0" smtClean="0">
                <a:latin typeface="+mn-lt"/>
                <a:cs typeface="Arial"/>
              </a:rPr>
              <a:t>. </a:t>
            </a:r>
          </a:p>
          <a:p>
            <a:endParaRPr lang="en-US" sz="1100" dirty="0" smtClean="0">
              <a:latin typeface="+mn-lt"/>
              <a:cs typeface="Arial"/>
            </a:endParaRPr>
          </a:p>
          <a:p>
            <a:r>
              <a:rPr lang="en-US" sz="1100" dirty="0" err="1" smtClean="0">
                <a:latin typeface="+mn-lt"/>
                <a:cs typeface="Arial"/>
              </a:rPr>
              <a:t>Morbi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sed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fermentum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libero</a:t>
            </a:r>
            <a:r>
              <a:rPr lang="en-US" sz="1100" dirty="0" smtClean="0">
                <a:latin typeface="+mn-lt"/>
                <a:cs typeface="Arial"/>
              </a:rPr>
              <a:t>. </a:t>
            </a:r>
            <a:r>
              <a:rPr lang="en-US" sz="1100" dirty="0" err="1" smtClean="0">
                <a:latin typeface="+mn-lt"/>
                <a:cs typeface="Arial"/>
              </a:rPr>
              <a:t>Aliquam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aliquam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orci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eget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laoreet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facilisis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lectus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neque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blandit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purus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quis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luctus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elit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turpis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quis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eros</a:t>
            </a:r>
            <a:r>
              <a:rPr lang="en-US" sz="1100" dirty="0" smtClean="0">
                <a:latin typeface="+mn-lt"/>
                <a:cs typeface="Arial"/>
              </a:rPr>
              <a:t>. </a:t>
            </a:r>
            <a:r>
              <a:rPr lang="en-US" sz="1100" dirty="0" err="1" smtClean="0">
                <a:latin typeface="+mn-lt"/>
                <a:cs typeface="Arial"/>
              </a:rPr>
              <a:t>Vestibulum</a:t>
            </a:r>
            <a:r>
              <a:rPr lang="en-US" sz="1100" dirty="0" smtClean="0">
                <a:latin typeface="+mn-lt"/>
                <a:cs typeface="Arial"/>
              </a:rPr>
              <a:t> id </a:t>
            </a:r>
            <a:r>
              <a:rPr lang="en-US" sz="1100" dirty="0" err="1" smtClean="0">
                <a:latin typeface="+mn-lt"/>
                <a:cs typeface="Arial"/>
              </a:rPr>
              <a:t>volutpat</a:t>
            </a:r>
            <a:r>
              <a:rPr lang="en-US" sz="1100" dirty="0" smtClean="0">
                <a:latin typeface="+mn-lt"/>
                <a:cs typeface="Arial"/>
              </a:rPr>
              <a:t> mi, vitae </a:t>
            </a:r>
            <a:r>
              <a:rPr lang="en-US" sz="1100" dirty="0" err="1" smtClean="0">
                <a:latin typeface="+mn-lt"/>
                <a:cs typeface="Arial"/>
              </a:rPr>
              <a:t>iaculis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elit</a:t>
            </a:r>
            <a:r>
              <a:rPr lang="en-US" sz="1100" dirty="0" smtClean="0">
                <a:latin typeface="+mn-lt"/>
                <a:cs typeface="Arial"/>
              </a:rPr>
              <a:t>. In dictum ante </a:t>
            </a:r>
            <a:r>
              <a:rPr lang="en-US" sz="1100" dirty="0" err="1" smtClean="0">
                <a:latin typeface="+mn-lt"/>
                <a:cs typeface="Arial"/>
              </a:rPr>
              <a:t>iaculis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placerat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orci</a:t>
            </a:r>
            <a:r>
              <a:rPr lang="en-US" sz="1100" dirty="0" smtClean="0">
                <a:latin typeface="+mn-lt"/>
                <a:cs typeface="Arial"/>
              </a:rPr>
              <a:t> in, </a:t>
            </a:r>
            <a:r>
              <a:rPr lang="en-US" sz="1100" dirty="0" err="1" smtClean="0">
                <a:latin typeface="+mn-lt"/>
                <a:cs typeface="Arial"/>
              </a:rPr>
              <a:t>dapibus</a:t>
            </a:r>
            <a:r>
              <a:rPr lang="en-US" sz="1100" dirty="0" smtClean="0">
                <a:latin typeface="+mn-lt"/>
                <a:cs typeface="Arial"/>
              </a:rPr>
              <a:t> dui. In </a:t>
            </a:r>
            <a:r>
              <a:rPr lang="en-US" sz="1100" dirty="0" err="1" smtClean="0">
                <a:latin typeface="+mn-lt"/>
                <a:cs typeface="Arial"/>
              </a:rPr>
              <a:t>ultricies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mauris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lorem</a:t>
            </a:r>
            <a:r>
              <a:rPr lang="en-US" sz="1100" dirty="0" smtClean="0">
                <a:latin typeface="+mn-lt"/>
                <a:cs typeface="Arial"/>
              </a:rPr>
              <a:t>, vitae </a:t>
            </a:r>
            <a:r>
              <a:rPr lang="en-US" sz="1100" dirty="0" err="1" smtClean="0">
                <a:latin typeface="+mn-lt"/>
                <a:cs typeface="Arial"/>
              </a:rPr>
              <a:t>tincidunt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leo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pharetra</a:t>
            </a:r>
            <a:r>
              <a:rPr lang="en-US" sz="1100" dirty="0" smtClean="0">
                <a:latin typeface="+mn-lt"/>
                <a:cs typeface="Arial"/>
              </a:rPr>
              <a:t> in.</a:t>
            </a:r>
            <a:endParaRPr lang="en-US" sz="11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0327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4715773"/>
            <a:ext cx="7203057" cy="325333"/>
          </a:xfrm>
          <a:prstGeom prst="rect">
            <a:avLst/>
          </a:prstGeom>
          <a:solidFill>
            <a:srgbClr val="0B40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0" y="4748095"/>
            <a:ext cx="2133600" cy="273844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C812D923-107A-4F49-B2F6-A7F331BAA745}" type="datetime1">
              <a:rPr lang="en-AU" smtClean="0"/>
              <a:pPr/>
              <a:t>26/05/15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55181" y="4748095"/>
            <a:ext cx="2895600" cy="273844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Interim Digital Transformation Office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42" y="4756064"/>
            <a:ext cx="1695795" cy="246379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6975" y="92644"/>
            <a:ext cx="8888861" cy="846678"/>
          </a:xfrm>
        </p:spPr>
        <p:txBody>
          <a:bodyPr anchor="t">
            <a:normAutofit/>
          </a:bodyPr>
          <a:lstStyle>
            <a:lvl1pPr algn="l">
              <a:defRPr sz="2400" b="0" cap="none">
                <a:solidFill>
                  <a:srgbClr val="05547C"/>
                </a:solidFill>
              </a:defRPr>
            </a:lvl1pPr>
          </a:lstStyle>
          <a:p>
            <a:r>
              <a:rPr lang="en-AU" dirty="0" smtClean="0"/>
              <a:t>Mini Heading – For Titles that may be considerably longer than one sentence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8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B40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dto_cr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7" y="433770"/>
            <a:ext cx="5381947" cy="78193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43520" y="2352747"/>
            <a:ext cx="7772400" cy="798784"/>
          </a:xfrm>
        </p:spPr>
        <p:txBody>
          <a:bodyPr anchor="t"/>
          <a:lstStyle>
            <a:lvl1pPr algn="l">
              <a:defRPr sz="4000" b="0" cap="none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Super Heading – Title 1 Line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3520" y="3223301"/>
            <a:ext cx="7772400" cy="69273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 smtClean="0"/>
              <a:t>Heading 1</a:t>
            </a:r>
          </a:p>
        </p:txBody>
      </p:sp>
    </p:spTree>
    <p:extLst>
      <p:ext uri="{BB962C8B-B14F-4D97-AF65-F5344CB8AC3E}">
        <p14:creationId xmlns:p14="http://schemas.microsoft.com/office/powerpoint/2010/main" val="33796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-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B40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dto_cr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7" y="433770"/>
            <a:ext cx="5381947" cy="78193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43520" y="2228853"/>
            <a:ext cx="7772400" cy="1364047"/>
          </a:xfrm>
        </p:spPr>
        <p:txBody>
          <a:bodyPr anchor="t"/>
          <a:lstStyle>
            <a:lvl1pPr algn="l">
              <a:defRPr sz="4000" b="0" cap="none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Super Heading – Title longer than one sentence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3520" y="3664670"/>
            <a:ext cx="7772400" cy="69273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 smtClean="0"/>
              <a:t>Heading 1</a:t>
            </a:r>
          </a:p>
        </p:txBody>
      </p:sp>
    </p:spTree>
    <p:extLst>
      <p:ext uri="{BB962C8B-B14F-4D97-AF65-F5344CB8AC3E}">
        <p14:creationId xmlns:p14="http://schemas.microsoft.com/office/powerpoint/2010/main" val="161280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Pag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7" y="433770"/>
            <a:ext cx="5381946" cy="78193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43520" y="2352747"/>
            <a:ext cx="7772400" cy="798784"/>
          </a:xfrm>
        </p:spPr>
        <p:txBody>
          <a:bodyPr anchor="t"/>
          <a:lstStyle>
            <a:lvl1pPr algn="l">
              <a:defRPr sz="4000" b="0" cap="none">
                <a:solidFill>
                  <a:srgbClr val="05547C"/>
                </a:solidFill>
              </a:defRPr>
            </a:lvl1pPr>
          </a:lstStyle>
          <a:p>
            <a:r>
              <a:rPr lang="en-AU" dirty="0" smtClean="0"/>
              <a:t>Super Heading – Title 1 Line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3520" y="3223301"/>
            <a:ext cx="7772400" cy="69273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0B407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 smtClean="0"/>
              <a:t>Heading 1</a:t>
            </a:r>
          </a:p>
        </p:txBody>
      </p:sp>
    </p:spTree>
    <p:extLst>
      <p:ext uri="{BB962C8B-B14F-4D97-AF65-F5344CB8AC3E}">
        <p14:creationId xmlns:p14="http://schemas.microsoft.com/office/powerpoint/2010/main" val="2206130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Page -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7" y="433770"/>
            <a:ext cx="5381946" cy="78193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43520" y="2228853"/>
            <a:ext cx="7772400" cy="1364047"/>
          </a:xfrm>
        </p:spPr>
        <p:txBody>
          <a:bodyPr anchor="t"/>
          <a:lstStyle>
            <a:lvl1pPr algn="l">
              <a:defRPr sz="4000" b="0" cap="none">
                <a:solidFill>
                  <a:srgbClr val="0B407C"/>
                </a:solidFill>
              </a:defRPr>
            </a:lvl1pPr>
          </a:lstStyle>
          <a:p>
            <a:r>
              <a:rPr lang="en-AU" dirty="0" smtClean="0"/>
              <a:t>Super Heading – Title longer than one sentence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3520" y="3664670"/>
            <a:ext cx="7772400" cy="69273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0B407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 smtClean="0"/>
              <a:t>Heading 1</a:t>
            </a:r>
          </a:p>
        </p:txBody>
      </p:sp>
    </p:spTree>
    <p:extLst>
      <p:ext uri="{BB962C8B-B14F-4D97-AF65-F5344CB8AC3E}">
        <p14:creationId xmlns:p14="http://schemas.microsoft.com/office/powerpoint/2010/main" val="2876841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Pag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B40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43520" y="1710559"/>
            <a:ext cx="8465650" cy="798784"/>
          </a:xfrm>
        </p:spPr>
        <p:txBody>
          <a:bodyPr anchor="t"/>
          <a:lstStyle>
            <a:lvl1pPr algn="l">
              <a:defRPr sz="4000" b="0" cap="none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Super Heading – Title 1 Line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3520" y="2581113"/>
            <a:ext cx="8465650" cy="69273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 smtClean="0"/>
              <a:t>Heading 1</a:t>
            </a:r>
          </a:p>
        </p:txBody>
      </p:sp>
      <p:pic>
        <p:nvPicPr>
          <p:cNvPr id="6" name="Picture 5" descr="dto_cr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840" y="4622373"/>
            <a:ext cx="1987330" cy="28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2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Pag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43520" y="1710559"/>
            <a:ext cx="8465650" cy="798784"/>
          </a:xfrm>
        </p:spPr>
        <p:txBody>
          <a:bodyPr anchor="t"/>
          <a:lstStyle>
            <a:lvl1pPr algn="l">
              <a:defRPr sz="4000" b="0" cap="none">
                <a:solidFill>
                  <a:srgbClr val="0B407C"/>
                </a:solidFill>
              </a:defRPr>
            </a:lvl1pPr>
          </a:lstStyle>
          <a:p>
            <a:r>
              <a:rPr lang="en-AU" dirty="0" smtClean="0"/>
              <a:t>Super Heading – Title 1 Line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3520" y="2581113"/>
            <a:ext cx="8465650" cy="69273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0B407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 smtClean="0"/>
              <a:t>Heading 1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840" y="4622373"/>
            <a:ext cx="1987329" cy="28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393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D487-AAC8-C84A-870E-4D5B8673C0D7}" type="datetime1">
              <a:rPr lang="en-AU" smtClean="0"/>
              <a:t>26/05/15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Interim Digital Transformation Office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094E-50E4-3849-9ABB-B137A1B351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57208"/>
          </a:xfrm>
          <a:prstGeom prst="rect">
            <a:avLst/>
          </a:prstGeom>
          <a:solidFill>
            <a:srgbClr val="0B40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to_cr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53" y="170185"/>
            <a:ext cx="3083814" cy="44804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6975" y="821101"/>
            <a:ext cx="8854911" cy="798784"/>
          </a:xfrm>
        </p:spPr>
        <p:txBody>
          <a:bodyPr anchor="t"/>
          <a:lstStyle>
            <a:lvl1pPr algn="l">
              <a:defRPr sz="4000" b="0" cap="none">
                <a:solidFill>
                  <a:srgbClr val="05547C"/>
                </a:solidFill>
              </a:defRPr>
            </a:lvl1pPr>
          </a:lstStyle>
          <a:p>
            <a:r>
              <a:rPr lang="en-AU" dirty="0" smtClean="0"/>
              <a:t>Super Heading – Title 1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9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D056-7EBE-0745-8CDA-5C0024DCFBEA}" type="datetime1">
              <a:rPr lang="en-AU" smtClean="0"/>
              <a:t>26/05/15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Interim Digital Transformation Office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094E-50E4-3849-9ABB-B137A1B351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57208"/>
          </a:xfrm>
          <a:prstGeom prst="rect">
            <a:avLst/>
          </a:prstGeom>
          <a:solidFill>
            <a:srgbClr val="0B40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to_cr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53" y="170185"/>
            <a:ext cx="3083814" cy="44804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6975" y="821101"/>
            <a:ext cx="8854911" cy="798784"/>
          </a:xfrm>
        </p:spPr>
        <p:txBody>
          <a:bodyPr anchor="t"/>
          <a:lstStyle>
            <a:lvl1pPr algn="l">
              <a:defRPr sz="4000" b="0" cap="none">
                <a:solidFill>
                  <a:srgbClr val="05547C"/>
                </a:solidFill>
              </a:defRPr>
            </a:lvl1pPr>
          </a:lstStyle>
          <a:p>
            <a:r>
              <a:rPr lang="en-AU" dirty="0" smtClean="0"/>
              <a:t>Super Heading – Title 1 Line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34189" y="1753821"/>
            <a:ext cx="3862718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+mn-lt"/>
                <a:cs typeface="Arial"/>
              </a:rPr>
              <a:t>Lorem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ipsum</a:t>
            </a:r>
            <a:r>
              <a:rPr lang="en-US" sz="1100" dirty="0" smtClean="0">
                <a:latin typeface="+mn-lt"/>
                <a:cs typeface="Arial"/>
              </a:rPr>
              <a:t> dolor sit </a:t>
            </a:r>
            <a:r>
              <a:rPr lang="en-US" sz="1100" dirty="0" err="1" smtClean="0">
                <a:latin typeface="+mn-lt"/>
                <a:cs typeface="Arial"/>
              </a:rPr>
              <a:t>amet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consectetur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adipiscing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elit</a:t>
            </a:r>
            <a:r>
              <a:rPr lang="en-US" sz="1100" dirty="0" smtClean="0">
                <a:latin typeface="+mn-lt"/>
                <a:cs typeface="Arial"/>
              </a:rPr>
              <a:t>. </a:t>
            </a:r>
            <a:r>
              <a:rPr lang="en-US" sz="1100" dirty="0" err="1" smtClean="0">
                <a:latin typeface="+mn-lt"/>
                <a:cs typeface="Arial"/>
              </a:rPr>
              <a:t>Ut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tincidunt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odio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ut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enim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venenatis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mattis</a:t>
            </a:r>
            <a:r>
              <a:rPr lang="en-US" sz="1100" dirty="0" smtClean="0">
                <a:latin typeface="+mn-lt"/>
                <a:cs typeface="Arial"/>
              </a:rPr>
              <a:t>. </a:t>
            </a:r>
            <a:r>
              <a:rPr lang="en-US" sz="1100" dirty="0" err="1" smtClean="0">
                <a:latin typeface="+mn-lt"/>
                <a:cs typeface="Arial"/>
              </a:rPr>
              <a:t>Quisque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egestas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nibh</a:t>
            </a:r>
            <a:r>
              <a:rPr lang="en-US" sz="1100" dirty="0" smtClean="0">
                <a:latin typeface="+mn-lt"/>
                <a:cs typeface="Arial"/>
              </a:rPr>
              <a:t> sit </a:t>
            </a:r>
            <a:r>
              <a:rPr lang="en-US" sz="1100" dirty="0" err="1" smtClean="0">
                <a:latin typeface="+mn-lt"/>
                <a:cs typeface="Arial"/>
              </a:rPr>
              <a:t>amet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vestibulum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venenatis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justo</a:t>
            </a:r>
            <a:r>
              <a:rPr lang="en-US" sz="1100" dirty="0" smtClean="0">
                <a:latin typeface="+mn-lt"/>
                <a:cs typeface="Arial"/>
              </a:rPr>
              <a:t> ante </a:t>
            </a:r>
            <a:r>
              <a:rPr lang="en-US" sz="1100" dirty="0" err="1" smtClean="0">
                <a:latin typeface="+mn-lt"/>
                <a:cs typeface="Arial"/>
              </a:rPr>
              <a:t>dapibus</a:t>
            </a:r>
            <a:r>
              <a:rPr lang="en-US" sz="1100" dirty="0" smtClean="0">
                <a:latin typeface="+mn-lt"/>
                <a:cs typeface="Arial"/>
              </a:rPr>
              <a:t> ligula, </a:t>
            </a:r>
            <a:r>
              <a:rPr lang="en-US" sz="1100" dirty="0" err="1" smtClean="0">
                <a:latin typeface="+mn-lt"/>
                <a:cs typeface="Arial"/>
              </a:rPr>
              <a:t>nec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mollis</a:t>
            </a:r>
            <a:r>
              <a:rPr lang="en-US" sz="1100" dirty="0" smtClean="0">
                <a:latin typeface="+mn-lt"/>
                <a:cs typeface="Arial"/>
              </a:rPr>
              <a:t> quam </a:t>
            </a:r>
            <a:r>
              <a:rPr lang="en-US" sz="1100" dirty="0" err="1" smtClean="0">
                <a:latin typeface="+mn-lt"/>
                <a:cs typeface="Arial"/>
              </a:rPr>
              <a:t>neque</a:t>
            </a:r>
            <a:r>
              <a:rPr lang="en-US" sz="1100" dirty="0" smtClean="0">
                <a:latin typeface="+mn-lt"/>
                <a:cs typeface="Arial"/>
              </a:rPr>
              <a:t> et </a:t>
            </a:r>
            <a:r>
              <a:rPr lang="en-US" sz="1100" dirty="0" err="1" smtClean="0">
                <a:latin typeface="+mn-lt"/>
                <a:cs typeface="Arial"/>
              </a:rPr>
              <a:t>odio</a:t>
            </a:r>
            <a:r>
              <a:rPr lang="en-US" sz="1100" dirty="0" smtClean="0">
                <a:latin typeface="+mn-lt"/>
                <a:cs typeface="Arial"/>
              </a:rPr>
              <a:t>. </a:t>
            </a:r>
          </a:p>
          <a:p>
            <a:endParaRPr lang="en-US" sz="1100" dirty="0" smtClean="0">
              <a:latin typeface="+mn-lt"/>
              <a:cs typeface="Arial"/>
            </a:endParaRPr>
          </a:p>
          <a:p>
            <a:r>
              <a:rPr lang="en-US" sz="1100" dirty="0" err="1" smtClean="0">
                <a:latin typeface="+mn-lt"/>
                <a:cs typeface="Arial"/>
              </a:rPr>
              <a:t>Morbi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sed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fermentum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libero</a:t>
            </a:r>
            <a:r>
              <a:rPr lang="en-US" sz="1100" dirty="0" smtClean="0">
                <a:latin typeface="+mn-lt"/>
                <a:cs typeface="Arial"/>
              </a:rPr>
              <a:t>. </a:t>
            </a:r>
            <a:r>
              <a:rPr lang="en-US" sz="1100" dirty="0" err="1" smtClean="0">
                <a:latin typeface="+mn-lt"/>
                <a:cs typeface="Arial"/>
              </a:rPr>
              <a:t>Aliquam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aliquam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orci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eget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laoreet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facilisis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lectus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neque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blandit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purus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quis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luctus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elit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turpis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quis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eros</a:t>
            </a:r>
            <a:r>
              <a:rPr lang="en-US" sz="1100" dirty="0" smtClean="0">
                <a:latin typeface="+mn-lt"/>
                <a:cs typeface="Arial"/>
              </a:rPr>
              <a:t>. </a:t>
            </a:r>
            <a:r>
              <a:rPr lang="en-US" sz="1100" dirty="0" err="1" smtClean="0">
                <a:latin typeface="+mn-lt"/>
                <a:cs typeface="Arial"/>
              </a:rPr>
              <a:t>Vestibulum</a:t>
            </a:r>
            <a:r>
              <a:rPr lang="en-US" sz="1100" dirty="0" smtClean="0">
                <a:latin typeface="+mn-lt"/>
                <a:cs typeface="Arial"/>
              </a:rPr>
              <a:t> id </a:t>
            </a:r>
            <a:r>
              <a:rPr lang="en-US" sz="1100" dirty="0" err="1" smtClean="0">
                <a:latin typeface="+mn-lt"/>
                <a:cs typeface="Arial"/>
              </a:rPr>
              <a:t>volutpat</a:t>
            </a:r>
            <a:r>
              <a:rPr lang="en-US" sz="1100" dirty="0" smtClean="0">
                <a:latin typeface="+mn-lt"/>
                <a:cs typeface="Arial"/>
              </a:rPr>
              <a:t> mi, vitae </a:t>
            </a:r>
            <a:r>
              <a:rPr lang="en-US" sz="1100" dirty="0" err="1" smtClean="0">
                <a:latin typeface="+mn-lt"/>
                <a:cs typeface="Arial"/>
              </a:rPr>
              <a:t>iaculis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elit</a:t>
            </a:r>
            <a:r>
              <a:rPr lang="en-US" sz="1100" dirty="0" smtClean="0">
                <a:latin typeface="+mn-lt"/>
                <a:cs typeface="Arial"/>
              </a:rPr>
              <a:t>. In dictum ante </a:t>
            </a:r>
            <a:r>
              <a:rPr lang="en-US" sz="1100" dirty="0" err="1" smtClean="0">
                <a:latin typeface="+mn-lt"/>
                <a:cs typeface="Arial"/>
              </a:rPr>
              <a:t>iaculis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placerat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orci</a:t>
            </a:r>
            <a:r>
              <a:rPr lang="en-US" sz="1100" dirty="0" smtClean="0">
                <a:latin typeface="+mn-lt"/>
                <a:cs typeface="Arial"/>
              </a:rPr>
              <a:t> in, </a:t>
            </a:r>
            <a:r>
              <a:rPr lang="en-US" sz="1100" dirty="0" err="1" smtClean="0">
                <a:latin typeface="+mn-lt"/>
                <a:cs typeface="Arial"/>
              </a:rPr>
              <a:t>dapibus</a:t>
            </a:r>
            <a:r>
              <a:rPr lang="en-US" sz="1100" dirty="0" smtClean="0">
                <a:latin typeface="+mn-lt"/>
                <a:cs typeface="Arial"/>
              </a:rPr>
              <a:t> dui. In </a:t>
            </a:r>
            <a:r>
              <a:rPr lang="en-US" sz="1100" dirty="0" err="1" smtClean="0">
                <a:latin typeface="+mn-lt"/>
                <a:cs typeface="Arial"/>
              </a:rPr>
              <a:t>ultricies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mauris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lorem</a:t>
            </a:r>
            <a:r>
              <a:rPr lang="en-US" sz="1100" dirty="0" smtClean="0">
                <a:latin typeface="+mn-lt"/>
                <a:cs typeface="Arial"/>
              </a:rPr>
              <a:t>, vitae </a:t>
            </a:r>
            <a:r>
              <a:rPr lang="en-US" sz="1100" dirty="0" err="1" smtClean="0">
                <a:latin typeface="+mn-lt"/>
                <a:cs typeface="Arial"/>
              </a:rPr>
              <a:t>tincidunt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leo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pharetra</a:t>
            </a:r>
            <a:r>
              <a:rPr lang="en-US" sz="1100" dirty="0" smtClean="0">
                <a:latin typeface="+mn-lt"/>
                <a:cs typeface="Arial"/>
              </a:rPr>
              <a:t> in. </a:t>
            </a:r>
            <a:r>
              <a:rPr lang="en-US" sz="1100" dirty="0" err="1" smtClean="0">
                <a:latin typeface="+mn-lt"/>
                <a:cs typeface="Arial"/>
              </a:rPr>
              <a:t>Duis</a:t>
            </a:r>
            <a:r>
              <a:rPr lang="en-US" sz="1100" dirty="0" smtClean="0">
                <a:latin typeface="+mn-lt"/>
                <a:cs typeface="Arial"/>
              </a:rPr>
              <a:t> at </a:t>
            </a:r>
            <a:r>
              <a:rPr lang="en-US" sz="1100" dirty="0" err="1" smtClean="0">
                <a:latin typeface="+mn-lt"/>
                <a:cs typeface="Arial"/>
              </a:rPr>
              <a:t>metus</a:t>
            </a:r>
            <a:r>
              <a:rPr lang="en-US" sz="1100" dirty="0" smtClean="0">
                <a:latin typeface="+mn-lt"/>
                <a:cs typeface="Arial"/>
              </a:rPr>
              <a:t> ac </a:t>
            </a:r>
            <a:r>
              <a:rPr lang="en-US" sz="1100" dirty="0" err="1" smtClean="0">
                <a:latin typeface="+mn-lt"/>
                <a:cs typeface="Arial"/>
              </a:rPr>
              <a:t>lorem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maximus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egestas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auctor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quis</a:t>
            </a:r>
            <a:r>
              <a:rPr lang="en-US" sz="1100" dirty="0" smtClean="0">
                <a:latin typeface="+mn-lt"/>
                <a:cs typeface="Arial"/>
              </a:rPr>
              <a:t> nisi.</a:t>
            </a:r>
          </a:p>
          <a:p>
            <a:endParaRPr lang="en-US" sz="1100" dirty="0" smtClean="0">
              <a:latin typeface="+mn-lt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err="1" smtClean="0">
                <a:latin typeface="+mn-lt"/>
                <a:cs typeface="Arial"/>
              </a:rPr>
              <a:t>Quisque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egestas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nibh</a:t>
            </a:r>
            <a:r>
              <a:rPr lang="en-US" sz="1100" dirty="0" smtClean="0">
                <a:latin typeface="+mn-lt"/>
                <a:cs typeface="Arial"/>
              </a:rPr>
              <a:t> sit </a:t>
            </a:r>
            <a:r>
              <a:rPr lang="en-US" sz="1100" dirty="0" err="1" smtClean="0">
                <a:latin typeface="+mn-lt"/>
                <a:cs typeface="Arial"/>
              </a:rPr>
              <a:t>amet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vestibulum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venenatis</a:t>
            </a:r>
            <a:r>
              <a:rPr lang="en-US" sz="1100" dirty="0" smtClean="0">
                <a:latin typeface="+mn-lt"/>
                <a:cs typeface="Arial"/>
              </a:rPr>
              <a:t>, </a:t>
            </a:r>
            <a:r>
              <a:rPr lang="en-US" sz="1100" dirty="0" err="1" smtClean="0">
                <a:latin typeface="+mn-lt"/>
                <a:cs typeface="Arial"/>
              </a:rPr>
              <a:t>justo</a:t>
            </a:r>
            <a:r>
              <a:rPr lang="en-US" sz="1100" dirty="0" smtClean="0">
                <a:latin typeface="+mn-lt"/>
                <a:cs typeface="Arial"/>
              </a:rPr>
              <a:t> ante </a:t>
            </a:r>
            <a:r>
              <a:rPr lang="en-US" sz="1100" dirty="0" err="1" smtClean="0">
                <a:latin typeface="+mn-lt"/>
                <a:cs typeface="Arial"/>
              </a:rPr>
              <a:t>dapibus</a:t>
            </a:r>
            <a:r>
              <a:rPr lang="en-US" sz="1100" dirty="0" smtClean="0">
                <a:latin typeface="+mn-lt"/>
                <a:cs typeface="Arial"/>
              </a:rPr>
              <a:t> ligula, </a:t>
            </a:r>
            <a:r>
              <a:rPr lang="en-US" sz="1100" dirty="0" err="1" smtClean="0">
                <a:latin typeface="+mn-lt"/>
                <a:cs typeface="Arial"/>
              </a:rPr>
              <a:t>nec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mollis</a:t>
            </a:r>
            <a:r>
              <a:rPr lang="en-US" sz="1100" dirty="0" smtClean="0">
                <a:latin typeface="+mn-lt"/>
                <a:cs typeface="Arial"/>
              </a:rPr>
              <a:t> quam </a:t>
            </a:r>
            <a:r>
              <a:rPr lang="en-US" sz="1100" dirty="0" err="1" smtClean="0">
                <a:latin typeface="+mn-lt"/>
                <a:cs typeface="Arial"/>
              </a:rPr>
              <a:t>neque</a:t>
            </a:r>
            <a:r>
              <a:rPr lang="en-US" sz="1100" dirty="0" smtClean="0">
                <a:latin typeface="+mn-lt"/>
                <a:cs typeface="Arial"/>
              </a:rPr>
              <a:t> et </a:t>
            </a:r>
            <a:r>
              <a:rPr lang="en-US" sz="1100" dirty="0" err="1" smtClean="0">
                <a:latin typeface="+mn-lt"/>
                <a:cs typeface="Arial"/>
              </a:rPr>
              <a:t>odio</a:t>
            </a:r>
            <a:r>
              <a:rPr lang="en-US" sz="1100" dirty="0" smtClean="0">
                <a:latin typeface="+mn-lt"/>
                <a:cs typeface="Arial"/>
              </a:rPr>
              <a:t>. In </a:t>
            </a:r>
            <a:r>
              <a:rPr lang="en-US" sz="1100" dirty="0" err="1" smtClean="0">
                <a:latin typeface="+mn-lt"/>
                <a:cs typeface="Arial"/>
              </a:rPr>
              <a:t>ultricies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mauris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lorem</a:t>
            </a:r>
            <a:r>
              <a:rPr lang="en-US" sz="1100" dirty="0" smtClean="0">
                <a:latin typeface="+mn-lt"/>
                <a:cs typeface="Arial"/>
              </a:rPr>
              <a:t>, vitae </a:t>
            </a:r>
            <a:r>
              <a:rPr lang="en-US" sz="1100" dirty="0" err="1" smtClean="0">
                <a:latin typeface="+mn-lt"/>
                <a:cs typeface="Arial"/>
              </a:rPr>
              <a:t>tincidunt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leo</a:t>
            </a:r>
            <a:r>
              <a:rPr lang="en-US" sz="1100" dirty="0" smtClean="0">
                <a:latin typeface="+mn-lt"/>
                <a:cs typeface="Arial"/>
              </a:rPr>
              <a:t> </a:t>
            </a:r>
            <a:r>
              <a:rPr lang="en-US" sz="1100" dirty="0" err="1" smtClean="0">
                <a:latin typeface="+mn-lt"/>
                <a:cs typeface="Arial"/>
              </a:rPr>
              <a:t>pharetra</a:t>
            </a:r>
            <a:r>
              <a:rPr lang="en-US" sz="1100" dirty="0" smtClean="0">
                <a:latin typeface="+mn-lt"/>
                <a:cs typeface="Arial"/>
              </a:rPr>
              <a:t> in.</a:t>
            </a:r>
          </a:p>
          <a:p>
            <a:endParaRPr lang="en-US" sz="1100" dirty="0">
              <a:latin typeface="+mn-lt"/>
              <a:cs typeface="Arial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943" y="1825300"/>
            <a:ext cx="4734943" cy="261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98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65C7E-E458-374D-AF34-CD6E2E5041C2}" type="datetime1">
              <a:rPr lang="en-AU" smtClean="0"/>
              <a:t>26/05/15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Interim Digital Transformation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078F0-A0D0-684F-BB9E-C849FBBD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71" r:id="rId3"/>
    <p:sldLayoutId id="2147483672" r:id="rId4"/>
    <p:sldLayoutId id="2147483673" r:id="rId5"/>
    <p:sldLayoutId id="2147483680" r:id="rId6"/>
    <p:sldLayoutId id="2147483681" r:id="rId7"/>
    <p:sldLayoutId id="2147483674" r:id="rId8"/>
    <p:sldLayoutId id="2147483684" r:id="rId9"/>
    <p:sldLayoutId id="2147483682" r:id="rId10"/>
    <p:sldLayoutId id="2147483675" r:id="rId11"/>
    <p:sldLayoutId id="2147483676" r:id="rId12"/>
    <p:sldLayoutId id="2147483683" r:id="rId13"/>
    <p:sldLayoutId id="2147483677" r:id="rId14"/>
    <p:sldLayoutId id="2147483678" r:id="rId15"/>
    <p:sldLayoutId id="2147483679" r:id="rId1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dto.gov.au/standar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Digital Transformation 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044" y="3035905"/>
            <a:ext cx="7772400" cy="418999"/>
          </a:xfrm>
        </p:spPr>
        <p:txBody>
          <a:bodyPr/>
          <a:lstStyle/>
          <a:p>
            <a:r>
              <a:rPr lang="en-AU" dirty="0"/>
              <a:t>Impact on software developers – discussion forum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9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93" y="305378"/>
            <a:ext cx="5502826" cy="45968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901" y="3360340"/>
            <a:ext cx="392795" cy="14720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40646" y="3360340"/>
            <a:ext cx="1299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B407C"/>
                </a:solidFill>
              </a:rPr>
              <a:t>@</a:t>
            </a:r>
            <a:r>
              <a:rPr lang="en-US" dirty="0" err="1" smtClean="0">
                <a:solidFill>
                  <a:srgbClr val="0B407C"/>
                </a:solidFill>
              </a:rPr>
              <a:t>AusDTO</a:t>
            </a:r>
            <a:endParaRPr lang="en-US" dirty="0">
              <a:solidFill>
                <a:srgbClr val="0B407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3346" y="3893740"/>
            <a:ext cx="2644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B407C"/>
                </a:solidFill>
              </a:rPr>
              <a:t>www.dto.gov.au</a:t>
            </a:r>
            <a:r>
              <a:rPr lang="en-US" dirty="0" smtClean="0">
                <a:solidFill>
                  <a:srgbClr val="0B407C"/>
                </a:solidFill>
              </a:rPr>
              <a:t>/engage</a:t>
            </a:r>
            <a:endParaRPr lang="en-US" dirty="0">
              <a:solidFill>
                <a:srgbClr val="0B407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3346" y="4416662"/>
            <a:ext cx="1809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B407C"/>
                </a:solidFill>
              </a:rPr>
              <a:t>www.dto.gov.au</a:t>
            </a:r>
            <a:endParaRPr lang="en-US" dirty="0">
              <a:solidFill>
                <a:srgbClr val="0B407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32145" y="1900889"/>
            <a:ext cx="23285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prstClr val="black">
                  <a:lumMod val="50000"/>
                  <a:lumOff val="50000"/>
                </a:prstClr>
              </a:buClr>
              <a:buSzPct val="120000"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Ravanello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120000"/>
            </a:pP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Design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120000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(02) 6228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6721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prstClr val="black">
                  <a:lumMod val="50000"/>
                  <a:lumOff val="50000"/>
                </a:prstClr>
              </a:buClr>
              <a:buSzPct val="120000"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robert.ravanello@pmc.gov.au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08061" y="1900889"/>
            <a:ext cx="23763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prstClr val="black">
                  <a:lumMod val="50000"/>
                  <a:lumOff val="50000"/>
                </a:prstClr>
              </a:buClr>
              <a:buSzPct val="120000"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Hazlehurst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120000"/>
            </a:pP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A/g CEO</a:t>
            </a:r>
            <a:b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(02) 6228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6725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prstClr val="black">
                  <a:lumMod val="50000"/>
                  <a:lumOff val="50000"/>
                </a:prstClr>
              </a:buClr>
              <a:buSzPct val="120000"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david.hazlehurst@pmc.gov.au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0701" y="1351812"/>
            <a:ext cx="1232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Contacts</a:t>
            </a:r>
            <a:endParaRPr lang="en-A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05301" y="1891281"/>
            <a:ext cx="23285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prstClr val="black">
                  <a:lumMod val="50000"/>
                  <a:lumOff val="50000"/>
                </a:prstClr>
              </a:buClr>
              <a:buSzPct val="120000"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 Terrell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120000"/>
            </a:pP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Strategy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120000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(02) 6228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6880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prstClr val="black">
                  <a:lumMod val="50000"/>
                  <a:lumOff val="50000"/>
                </a:prstClr>
              </a:buClr>
              <a:buSzPct val="120000"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kim.terrell@pmc.gov.au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47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Layers of Digital Transformation</a:t>
            </a:r>
            <a:endParaRPr lang="en-AU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Standards and frameworks</a:t>
            </a:r>
          </a:p>
          <a:p>
            <a:r>
              <a:rPr lang="en-AU" sz="2400" dirty="0" smtClean="0"/>
              <a:t>Platforms</a:t>
            </a:r>
          </a:p>
          <a:p>
            <a:r>
              <a:rPr lang="en-AU" sz="2400" dirty="0" smtClean="0"/>
              <a:t>Digital capabilities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8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0" y="1619885"/>
            <a:ext cx="3270250" cy="324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7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Digital Service Standard</a:t>
            </a:r>
            <a:endParaRPr lang="en-AU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Developed as a result of Government Policy</a:t>
            </a:r>
          </a:p>
          <a:p>
            <a:r>
              <a:rPr lang="en-AU" sz="2400" dirty="0" smtClean="0"/>
              <a:t>Puts users at the centre of service delivery</a:t>
            </a:r>
          </a:p>
          <a:p>
            <a:r>
              <a:rPr lang="en-AU" sz="2400" dirty="0" smtClean="0"/>
              <a:t>Common elements and tools gives efficiency</a:t>
            </a:r>
          </a:p>
          <a:p>
            <a:r>
              <a:rPr lang="en-AU" sz="2400" dirty="0" smtClean="0"/>
              <a:t>Leverages technological advances and flexibility</a:t>
            </a:r>
          </a:p>
          <a:p>
            <a:r>
              <a:rPr lang="en-AU" sz="2400" dirty="0" smtClean="0"/>
              <a:t>16 criteria to guide service delivery development</a:t>
            </a:r>
          </a:p>
          <a:p>
            <a:pPr lvl="1"/>
            <a:r>
              <a:rPr lang="en-AU" sz="2400" dirty="0" smtClean="0">
                <a:hlinkClick r:id="rId3"/>
              </a:rPr>
              <a:t>www.dto.gov.au/standard</a:t>
            </a:r>
            <a:r>
              <a:rPr lang="en-AU" sz="2400" dirty="0" smtClean="0"/>
              <a:t>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50719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22BD-C90F-6147-B43D-535C95EE1622}" type="datetime1">
              <a:rPr lang="en-AU" smtClean="0"/>
              <a:t>26/05/15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Interim Digital Transformation Office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094E-50E4-3849-9ABB-B137A1B351C8}" type="slidenum">
              <a:rPr lang="en-US" smtClean="0"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Support for development teams</a:t>
            </a:r>
            <a:endParaRPr lang="en-AU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‘</a:t>
            </a:r>
            <a:r>
              <a:rPr lang="en-AU" sz="2400" dirty="0" smtClean="0"/>
              <a:t>How to guidance’ being prepared</a:t>
            </a:r>
          </a:p>
          <a:p>
            <a:pPr lvl="1"/>
            <a:r>
              <a:rPr lang="en-AU" sz="2400" dirty="0" smtClean="0"/>
              <a:t>Initial guidance published</a:t>
            </a:r>
          </a:p>
          <a:p>
            <a:pPr lvl="1"/>
            <a:r>
              <a:rPr lang="en-AU" sz="2400" dirty="0" smtClean="0"/>
              <a:t>Digital Service Design Guide coming</a:t>
            </a:r>
          </a:p>
          <a:p>
            <a:pPr lvl="1"/>
            <a:r>
              <a:rPr lang="en-AU" sz="2400" dirty="0" smtClean="0"/>
              <a:t>Code and other repositories being considered</a:t>
            </a:r>
          </a:p>
          <a:p>
            <a:pPr lvl="2"/>
            <a:r>
              <a:rPr lang="en-AU" dirty="0" smtClean="0"/>
              <a:t>E.g. Canadian ‘web experience toolkit’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3882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22BD-C90F-6147-B43D-535C95EE1622}" type="datetime1">
              <a:rPr lang="en-AU" smtClean="0"/>
              <a:t>26/05/15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Interim Digital Transformation Office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094E-50E4-3849-9ABB-B137A1B351C8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The Trusted Digital Identity </a:t>
            </a:r>
            <a:r>
              <a:rPr lang="en-AU" dirty="0" smtClean="0"/>
              <a:t>Framework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 smtClean="0"/>
              <a:t>Will establish </a:t>
            </a:r>
            <a:r>
              <a:rPr lang="en-AU" sz="2000" dirty="0"/>
              <a:t>the over-arching governance structure for a federated digital identity system and will comprise</a:t>
            </a:r>
            <a:r>
              <a:rPr lang="en-AU" sz="2000" dirty="0" smtClean="0"/>
              <a:t>:</a:t>
            </a:r>
          </a:p>
          <a:p>
            <a:pPr lvl="1"/>
            <a:r>
              <a:rPr lang="en-AU" sz="1800" dirty="0" smtClean="0"/>
              <a:t>the </a:t>
            </a:r>
            <a:r>
              <a:rPr lang="en-AU" sz="1800" dirty="0"/>
              <a:t>Technical and Operational </a:t>
            </a:r>
            <a:r>
              <a:rPr lang="en-AU" sz="1800" dirty="0" smtClean="0"/>
              <a:t>Specifications</a:t>
            </a:r>
          </a:p>
          <a:p>
            <a:pPr lvl="1"/>
            <a:r>
              <a:rPr lang="en-AU" sz="1800" dirty="0" smtClean="0"/>
              <a:t>the </a:t>
            </a:r>
            <a:r>
              <a:rPr lang="en-AU" sz="1800" dirty="0"/>
              <a:t>Legal Rules that govern the identity system</a:t>
            </a:r>
            <a:endParaRPr lang="en-AU" sz="1800" dirty="0" smtClean="0"/>
          </a:p>
          <a:p>
            <a:pPr lvl="1"/>
            <a:endParaRPr lang="en-AU" sz="2000" dirty="0" smtClean="0"/>
          </a:p>
          <a:p>
            <a:r>
              <a:rPr lang="en-AU" sz="2000" dirty="0"/>
              <a:t>Will be underpinned by open standards (</a:t>
            </a:r>
            <a:r>
              <a:rPr lang="en-AU" sz="2000" dirty="0" err="1"/>
              <a:t>eg</a:t>
            </a:r>
            <a:r>
              <a:rPr lang="en-AU" sz="2000" dirty="0"/>
              <a:t> </a:t>
            </a:r>
            <a:r>
              <a:rPr lang="en-AU" sz="2000" dirty="0" err="1"/>
              <a:t>OpenID</a:t>
            </a:r>
            <a:r>
              <a:rPr lang="en-AU" sz="2000" dirty="0"/>
              <a:t> Connect </a:t>
            </a:r>
            <a:r>
              <a:rPr lang="en-AU" sz="2000" dirty="0" err="1"/>
              <a:t>etc</a:t>
            </a:r>
            <a:r>
              <a:rPr lang="en-AU" sz="2000" dirty="0"/>
              <a:t>) </a:t>
            </a:r>
          </a:p>
          <a:p>
            <a:pPr lvl="1"/>
            <a:r>
              <a:rPr lang="en-AU" sz="1800" dirty="0" smtClean="0"/>
              <a:t>what issues do you think need </a:t>
            </a:r>
            <a:r>
              <a:rPr lang="en-AU" sz="1800" dirty="0"/>
              <a:t>to be addressed when developing the framework?</a:t>
            </a:r>
          </a:p>
          <a:p>
            <a:pPr marL="0" indent="0">
              <a:buNone/>
            </a:pPr>
            <a:endParaRPr lang="en-AU" dirty="0"/>
          </a:p>
          <a:p>
            <a:endParaRPr lang="en-AU" i="1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864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22BD-C90F-6147-B43D-535C95EE1622}" type="datetime1">
              <a:rPr lang="en-AU" smtClean="0"/>
              <a:t>26/05/15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Interim Digital Transformation Office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094E-50E4-3849-9ABB-B137A1B351C8}" type="slidenum">
              <a:rPr lang="en-US" smtClean="0"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AU" sz="3600" dirty="0" smtClean="0"/>
              <a:t>The information layer</a:t>
            </a:r>
            <a:endParaRPr lang="en-AU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2400" dirty="0"/>
              <a:t>Experimenting with setting up a “discovery layer” </a:t>
            </a:r>
          </a:p>
          <a:p>
            <a:pPr lvl="0"/>
            <a:r>
              <a:rPr lang="en-AU" sz="2400" dirty="0"/>
              <a:t>Supporting </a:t>
            </a:r>
            <a:r>
              <a:rPr lang="en-AU" sz="2400" dirty="0" err="1"/>
              <a:t>mashable</a:t>
            </a:r>
            <a:r>
              <a:rPr lang="en-AU" sz="2400" dirty="0"/>
              <a:t> government </a:t>
            </a:r>
          </a:p>
          <a:p>
            <a:pPr lvl="0"/>
            <a:r>
              <a:rPr lang="en-AU" sz="2400" dirty="0"/>
              <a:t>Building a whole of government service analytics capability</a:t>
            </a:r>
          </a:p>
          <a:p>
            <a:pPr lvl="0"/>
            <a:r>
              <a:rPr lang="en-AU" sz="2400" dirty="0"/>
              <a:t>Will be publishing code, standards and prototypes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781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22BD-C90F-6147-B43D-535C95EE1622}" type="datetime1">
              <a:rPr lang="en-AU" smtClean="0"/>
              <a:t>26/05/15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Interim Digital Transformation Office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094E-50E4-3849-9ABB-B137A1B351C8}" type="slidenum">
              <a:rPr lang="en-US" smtClean="0"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AU" sz="3600" dirty="0" smtClean="0"/>
              <a:t>The digital capabilities</a:t>
            </a:r>
            <a:endParaRPr lang="en-AU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2400" dirty="0" smtClean="0"/>
              <a:t>High level design is underway for capabilities across business account including digital mail, tell us once, authorised representative and linking an ABN to </a:t>
            </a:r>
            <a:r>
              <a:rPr lang="en-AU" sz="2400" dirty="0" err="1" smtClean="0"/>
              <a:t>myGov</a:t>
            </a:r>
            <a:r>
              <a:rPr lang="en-AU" sz="2400" dirty="0" smtClean="0"/>
              <a:t>.</a:t>
            </a:r>
          </a:p>
          <a:p>
            <a:pPr lvl="0"/>
            <a:r>
              <a:rPr lang="en-AU" sz="2400" dirty="0" smtClean="0"/>
              <a:t>Consideration of both retail and wholesale solutions.</a:t>
            </a:r>
          </a:p>
          <a:p>
            <a:pPr lvl="0"/>
            <a:endParaRPr lang="en-AU" sz="2400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166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4355977" y="2781703"/>
            <a:ext cx="4507233" cy="171162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58007" y="411509"/>
            <a:ext cx="8806061" cy="2014345"/>
          </a:xfrm>
          <a:prstGeom prst="rect">
            <a:avLst/>
          </a:prstGeom>
          <a:solidFill>
            <a:srgbClr val="DCE6F2">
              <a:alpha val="50196"/>
            </a:srgbClr>
          </a:solidFill>
          <a:ln>
            <a:solidFill>
              <a:srgbClr val="DCE6F2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39EE-772E-DD44-9D12-66DB1AE4ADDE}" type="datetime1">
              <a:rPr lang="en-AU" smtClean="0"/>
              <a:t>26/05/15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Interim Digital Transformation Office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977" y="33468"/>
            <a:ext cx="8888861" cy="315386"/>
          </a:xfrm>
        </p:spPr>
        <p:txBody>
          <a:bodyPr>
            <a:normAutofit fontScale="90000"/>
          </a:bodyPr>
          <a:lstStyle/>
          <a:p>
            <a:r>
              <a:rPr lang="en-AU" sz="2000" dirty="0" err="1" smtClean="0"/>
              <a:t>iDTO</a:t>
            </a:r>
            <a:r>
              <a:rPr lang="en-AU" sz="2000" dirty="0" smtClean="0"/>
              <a:t> Co-design with individuals, sole traders and small business</a:t>
            </a:r>
            <a:endParaRPr lang="en-AU" sz="2000" dirty="0"/>
          </a:p>
        </p:txBody>
      </p:sp>
      <p:sp>
        <p:nvSpPr>
          <p:cNvPr id="5" name="AutoShape 15" descr="Image result for co design images"/>
          <p:cNvSpPr>
            <a:spLocks noChangeAspect="1" noChangeArrowheads="1"/>
          </p:cNvSpPr>
          <p:nvPr/>
        </p:nvSpPr>
        <p:spPr bwMode="auto">
          <a:xfrm>
            <a:off x="101600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AutoShape 17" descr="Image result for co design images"/>
          <p:cNvSpPr>
            <a:spLocks noChangeAspect="1" noChangeArrowheads="1"/>
          </p:cNvSpPr>
          <p:nvPr/>
        </p:nvSpPr>
        <p:spPr bwMode="auto">
          <a:xfrm>
            <a:off x="254000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AutoShape 19" descr="Image result for co design images"/>
          <p:cNvSpPr>
            <a:spLocks noChangeAspect="1" noChangeArrowheads="1"/>
          </p:cNvSpPr>
          <p:nvPr/>
        </p:nvSpPr>
        <p:spPr bwMode="auto">
          <a:xfrm>
            <a:off x="406400" y="1202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101599" y="411510"/>
            <a:ext cx="4498975" cy="1401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AU" dirty="0">
                <a:solidFill>
                  <a:srgbClr val="05547C"/>
                </a:solidFill>
                <a:latin typeface="+mj-lt"/>
                <a:ea typeface="Calibri"/>
                <a:cs typeface="Times New Roman"/>
              </a:rPr>
              <a:t>What we’ve </a:t>
            </a:r>
            <a:r>
              <a:rPr lang="en-AU" dirty="0" smtClean="0">
                <a:solidFill>
                  <a:srgbClr val="05547C"/>
                </a:solidFill>
                <a:latin typeface="+mj-lt"/>
                <a:ea typeface="Calibri"/>
                <a:cs typeface="Times New Roman"/>
              </a:rPr>
              <a:t>done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Arial"/>
                <a:ea typeface="Calibri"/>
                <a:cs typeface="Times New Roman"/>
              </a:rPr>
              <a:t>Partnered with ATO and DHS  to undertake co-design activities with individuals, sole-traders and small businesses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Arial"/>
                <a:ea typeface="Calibri"/>
                <a:cs typeface="Times New Roman"/>
              </a:rPr>
              <a:t>Developed interactive prototypes</a:t>
            </a:r>
            <a:endParaRPr lang="en-AU" sz="1400" dirty="0"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61037" y="411510"/>
            <a:ext cx="4431443" cy="189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AU" dirty="0">
                <a:solidFill>
                  <a:srgbClr val="05547C"/>
                </a:solidFill>
                <a:latin typeface="+mj-lt"/>
                <a:ea typeface="Calibri"/>
                <a:cs typeface="Times New Roman"/>
              </a:rPr>
              <a:t>What we’re planning</a:t>
            </a:r>
          </a:p>
          <a:p>
            <a:pPr marL="171450" lvl="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  <a:ea typeface="Calibri"/>
                <a:cs typeface="Times New Roman"/>
              </a:rPr>
              <a:t>Further co-design with individuals, sole traders and small businesses in May 2015</a:t>
            </a:r>
          </a:p>
          <a:p>
            <a:pPr marL="171450" lvl="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  <a:ea typeface="Calibri"/>
                <a:cs typeface="Times New Roman"/>
              </a:rPr>
              <a:t>Completion of 3rd iteration of </a:t>
            </a:r>
            <a:r>
              <a:rPr lang="en-AU" sz="1400" dirty="0" smtClean="0">
                <a:latin typeface="Arial"/>
                <a:ea typeface="Calibri"/>
                <a:cs typeface="Times New Roman"/>
              </a:rPr>
              <a:t>prototype, incorporating all prior co-design findings</a:t>
            </a:r>
            <a:endParaRPr lang="en-AU" sz="1400" dirty="0">
              <a:latin typeface="Arial"/>
              <a:ea typeface="Calibri"/>
              <a:cs typeface="Times New Roman"/>
            </a:endParaRPr>
          </a:p>
          <a:p>
            <a:pPr marL="171450" lvl="0" indent="-1714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  <a:ea typeface="Calibri"/>
                <a:cs typeface="Times New Roman"/>
              </a:rPr>
              <a:t>Future engagement with </a:t>
            </a:r>
            <a:r>
              <a:rPr lang="en-AU" sz="1400" dirty="0" smtClean="0">
                <a:latin typeface="Arial"/>
                <a:ea typeface="Calibri"/>
                <a:cs typeface="Times New Roman"/>
              </a:rPr>
              <a:t>medium business, large </a:t>
            </a:r>
            <a:r>
              <a:rPr lang="en-AU" sz="1400" dirty="0">
                <a:latin typeface="Arial"/>
                <a:ea typeface="Calibri"/>
                <a:cs typeface="Times New Roman"/>
              </a:rPr>
              <a:t>business and third party providers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7505" y="2425855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5547C"/>
                </a:solidFill>
              </a:rPr>
              <a:t>What we’ve found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07505" y="2781703"/>
            <a:ext cx="3960441" cy="17319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Rectangle 41"/>
          <p:cNvSpPr/>
          <p:nvPr/>
        </p:nvSpPr>
        <p:spPr>
          <a:xfrm>
            <a:off x="148848" y="2886478"/>
            <a:ext cx="3877753" cy="1738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Users </a:t>
            </a:r>
            <a:r>
              <a:rPr lang="en-AU" sz="14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value </a:t>
            </a:r>
            <a:r>
              <a:rPr lang="en-AU" sz="1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security, </a:t>
            </a:r>
            <a:r>
              <a:rPr lang="en-AU" sz="14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convenience, transparency and control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Services should be simple and easy to use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Need clear value proposition for each offering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Want ‘choice</a:t>
            </a:r>
            <a:r>
              <a:rPr lang="en-AU" sz="1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’ but it can not be complex</a:t>
            </a:r>
          </a:p>
          <a:p>
            <a:pPr lvl="0">
              <a:lnSpc>
                <a:spcPct val="115000"/>
              </a:lnSpc>
            </a:pPr>
            <a:endParaRPr lang="en-AU" sz="900" i="1" dirty="0" smtClean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408078" y="2886478"/>
            <a:ext cx="4403030" cy="143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Current </a:t>
            </a:r>
            <a:r>
              <a:rPr lang="en-AU" sz="14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business software users prefer to access the business account features via their software</a:t>
            </a:r>
            <a:r>
              <a:rPr lang="en-AU" sz="1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.</a:t>
            </a:r>
          </a:p>
          <a:p>
            <a:pPr marL="171450" lvl="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However, many </a:t>
            </a:r>
            <a:r>
              <a:rPr lang="en-AU" sz="14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business users would </a:t>
            </a:r>
            <a:r>
              <a:rPr lang="en-AU" sz="1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prefer to use </a:t>
            </a:r>
            <a:r>
              <a:rPr lang="en-AU" sz="14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a retail </a:t>
            </a:r>
            <a:r>
              <a:rPr lang="en-AU" sz="1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offering</a:t>
            </a:r>
            <a:endParaRPr lang="en-AU" sz="1400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en-AU" sz="1000" dirty="0" smtClean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171450" lvl="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AU" sz="1000" dirty="0" smtClean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569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22BD-C90F-6147-B43D-535C95EE1622}" type="datetime1">
              <a:rPr lang="en-AU" smtClean="0"/>
              <a:t>26/05/15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Interim Digital Transformation Office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094E-50E4-3849-9ABB-B137A1B351C8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AU" sz="3600" dirty="0" smtClean="0"/>
              <a:t>For discussion</a:t>
            </a:r>
            <a:endParaRPr lang="en-AU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AU" sz="2400" dirty="0" smtClean="0"/>
          </a:p>
          <a:p>
            <a:pPr lvl="0"/>
            <a:endParaRPr lang="en-AU" sz="2400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59376" y="1772285"/>
            <a:ext cx="8893250" cy="302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/>
              <a:t>Your feedback on the DTO approach to date. </a:t>
            </a:r>
          </a:p>
          <a:p>
            <a:r>
              <a:rPr lang="en-AU" sz="2400" dirty="0" smtClean="0"/>
              <a:t>What are your priority issues relating to the Digital Transformation agenda?</a:t>
            </a:r>
          </a:p>
          <a:p>
            <a:r>
              <a:rPr lang="en-AU" sz="2400" dirty="0" smtClean="0"/>
              <a:t>How will you engage with </a:t>
            </a:r>
            <a:r>
              <a:rPr lang="en-AU" sz="2400" smtClean="0"/>
              <a:t>the agenda?</a:t>
            </a:r>
            <a:endParaRPr lang="en-AU" sz="2400" dirty="0" smtClean="0"/>
          </a:p>
          <a:p>
            <a:endParaRPr lang="en-AU" sz="2400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5801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T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491</Words>
  <Application>Microsoft Macintosh PowerPoint</Application>
  <PresentationFormat>On-screen Show (16:9)</PresentationFormat>
  <Paragraphs>98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Digital Transformation Agenda</vt:lpstr>
      <vt:lpstr>Layers of Digital Transformation</vt:lpstr>
      <vt:lpstr>Digital Service Standard</vt:lpstr>
      <vt:lpstr>Support for development teams</vt:lpstr>
      <vt:lpstr>The Trusted Digital Identity Framework</vt:lpstr>
      <vt:lpstr>The information layer</vt:lpstr>
      <vt:lpstr>The digital capabilities</vt:lpstr>
      <vt:lpstr>iDTO Co-design with individuals, sole traders and small business</vt:lpstr>
      <vt:lpstr>For discussion</vt:lpstr>
      <vt:lpstr>PowerPoint Presentation</vt:lpstr>
    </vt:vector>
  </TitlesOfParts>
  <Company>DIISRTE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Matteo Montebello</dc:creator>
  <cp:lastModifiedBy>Matteo Montebello</cp:lastModifiedBy>
  <cp:revision>139</cp:revision>
  <cp:lastPrinted>2015-05-20T06:24:55Z</cp:lastPrinted>
  <dcterms:created xsi:type="dcterms:W3CDTF">2015-03-10T01:48:48Z</dcterms:created>
  <dcterms:modified xsi:type="dcterms:W3CDTF">2015-05-26T04:06:35Z</dcterms:modified>
</cp:coreProperties>
</file>